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172.jpg" ContentType="image/jpg"/>
  <Override PartName="/ppt/media/image173.jpg" ContentType="image/jpg"/>
  <Override PartName="/ppt/media/image174.jpg" ContentType="image/jpg"/>
  <Override PartName="/ppt/media/image175.jpg" ContentType="image/jpg"/>
  <Override PartName="/ppt/media/image178.jpg" ContentType="image/jpg"/>
  <Override PartName="/ppt/media/image179.jpg" ContentType="image/jpg"/>
  <Override PartName="/ppt/media/image181.jpg" ContentType="image/jpg"/>
  <Override PartName="/ppt/media/image182.jpg" ContentType="image/jpg"/>
  <Override PartName="/ppt/media/image186.jpg" ContentType="image/jpg"/>
  <Override PartName="/ppt/media/image187.jpg" ContentType="image/jpg"/>
  <Override PartName="/ppt/media/image188.jpg" ContentType="image/jpg"/>
  <Override PartName="/ppt/media/image189.jpg" ContentType="image/jpg"/>
  <Override PartName="/ppt/media/image193.jpg" ContentType="image/jpg"/>
  <Override PartName="/ppt/media/image194.jpg" ContentType="image/jpg"/>
  <Override PartName="/ppt/media/image195.jpg" ContentType="image/jpg"/>
  <Override PartName="/ppt/media/image199.jpg" ContentType="image/jpg"/>
  <Override PartName="/ppt/media/image200.jpg" ContentType="image/jpg"/>
  <Override PartName="/ppt/media/image203.jpg" ContentType="image/jpg"/>
  <Override PartName="/ppt/media/image204.jpg" ContentType="image/jpg"/>
  <Override PartName="/ppt/media/image206.jpg" ContentType="image/jpg"/>
  <Override PartName="/ppt/media/image208.jpg" ContentType="image/jpg"/>
  <Override PartName="/ppt/media/image209.jpg" ContentType="image/jpg"/>
  <Override PartName="/ppt/media/image211.jpg" ContentType="image/jpg"/>
  <Override PartName="/ppt/media/image216.jpg" ContentType="image/jpg"/>
  <Override PartName="/ppt/media/image219.jpg" ContentType="image/jpg"/>
  <Override PartName="/ppt/media/image231.jpg" ContentType="image/jpg"/>
  <Override PartName="/ppt/media/image232.jpg" ContentType="image/jpg"/>
  <Override PartName="/ppt/media/image233.jpg" ContentType="image/jpg"/>
  <Override PartName="/ppt/media/image235.jpg" ContentType="image/jpg"/>
  <Override PartName="/ppt/media/image237.jpg" ContentType="image/jpg"/>
  <Override PartName="/ppt/media/image238.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180"/>
  </p:notesMasterIdLst>
  <p:handoutMasterIdLst>
    <p:handoutMasterId r:id="rId181"/>
  </p:handoutMasterIdLst>
  <p:sldIdLst>
    <p:sldId id="620" r:id="rId11"/>
    <p:sldId id="621" r:id="rId12"/>
    <p:sldId id="443" r:id="rId13"/>
    <p:sldId id="446" r:id="rId14"/>
    <p:sldId id="447" r:id="rId15"/>
    <p:sldId id="448" r:id="rId16"/>
    <p:sldId id="455" r:id="rId17"/>
    <p:sldId id="622" r:id="rId18"/>
    <p:sldId id="623" r:id="rId19"/>
    <p:sldId id="624" r:id="rId20"/>
    <p:sldId id="625" r:id="rId21"/>
    <p:sldId id="626" r:id="rId22"/>
    <p:sldId id="627" r:id="rId23"/>
    <p:sldId id="628" r:id="rId24"/>
    <p:sldId id="629" r:id="rId25"/>
    <p:sldId id="630" r:id="rId26"/>
    <p:sldId id="631" r:id="rId27"/>
    <p:sldId id="632" r:id="rId28"/>
    <p:sldId id="633" r:id="rId29"/>
    <p:sldId id="634" r:id="rId30"/>
    <p:sldId id="635" r:id="rId31"/>
    <p:sldId id="636" r:id="rId32"/>
    <p:sldId id="637" r:id="rId33"/>
    <p:sldId id="638" r:id="rId34"/>
    <p:sldId id="639" r:id="rId35"/>
    <p:sldId id="641" r:id="rId36"/>
    <p:sldId id="640" r:id="rId37"/>
    <p:sldId id="642" r:id="rId38"/>
    <p:sldId id="650" r:id="rId39"/>
    <p:sldId id="643" r:id="rId40"/>
    <p:sldId id="644" r:id="rId41"/>
    <p:sldId id="645" r:id="rId42"/>
    <p:sldId id="646" r:id="rId43"/>
    <p:sldId id="649" r:id="rId44"/>
    <p:sldId id="655" r:id="rId45"/>
    <p:sldId id="648" r:id="rId46"/>
    <p:sldId id="647" r:id="rId47"/>
    <p:sldId id="651" r:id="rId48"/>
    <p:sldId id="652" r:id="rId49"/>
    <p:sldId id="654" r:id="rId50"/>
    <p:sldId id="656" r:id="rId51"/>
    <p:sldId id="657" r:id="rId52"/>
    <p:sldId id="658" r:id="rId53"/>
    <p:sldId id="659" r:id="rId54"/>
    <p:sldId id="661" r:id="rId55"/>
    <p:sldId id="662" r:id="rId56"/>
    <p:sldId id="663" r:id="rId57"/>
    <p:sldId id="664" r:id="rId58"/>
    <p:sldId id="665" r:id="rId59"/>
    <p:sldId id="666" r:id="rId60"/>
    <p:sldId id="667" r:id="rId61"/>
    <p:sldId id="668" r:id="rId62"/>
    <p:sldId id="669" r:id="rId63"/>
    <p:sldId id="670" r:id="rId64"/>
    <p:sldId id="671" r:id="rId65"/>
    <p:sldId id="672" r:id="rId66"/>
    <p:sldId id="673" r:id="rId67"/>
    <p:sldId id="674" r:id="rId68"/>
    <p:sldId id="675" r:id="rId69"/>
    <p:sldId id="676" r:id="rId70"/>
    <p:sldId id="677" r:id="rId71"/>
    <p:sldId id="679" r:id="rId72"/>
    <p:sldId id="678" r:id="rId73"/>
    <p:sldId id="681" r:id="rId74"/>
    <p:sldId id="682" r:id="rId75"/>
    <p:sldId id="683" r:id="rId76"/>
    <p:sldId id="684" r:id="rId77"/>
    <p:sldId id="685" r:id="rId78"/>
    <p:sldId id="686" r:id="rId79"/>
    <p:sldId id="687" r:id="rId80"/>
    <p:sldId id="688" r:id="rId81"/>
    <p:sldId id="689" r:id="rId82"/>
    <p:sldId id="690" r:id="rId83"/>
    <p:sldId id="691" r:id="rId84"/>
    <p:sldId id="692" r:id="rId85"/>
    <p:sldId id="693" r:id="rId86"/>
    <p:sldId id="694" r:id="rId87"/>
    <p:sldId id="695" r:id="rId88"/>
    <p:sldId id="696" r:id="rId89"/>
    <p:sldId id="698" r:id="rId90"/>
    <p:sldId id="697" r:id="rId91"/>
    <p:sldId id="700" r:id="rId92"/>
    <p:sldId id="699" r:id="rId93"/>
    <p:sldId id="701" r:id="rId94"/>
    <p:sldId id="702" r:id="rId95"/>
    <p:sldId id="703" r:id="rId96"/>
    <p:sldId id="705" r:id="rId97"/>
    <p:sldId id="706" r:id="rId98"/>
    <p:sldId id="712" r:id="rId99"/>
    <p:sldId id="707" r:id="rId100"/>
    <p:sldId id="708" r:id="rId101"/>
    <p:sldId id="709" r:id="rId102"/>
    <p:sldId id="713" r:id="rId103"/>
    <p:sldId id="714" r:id="rId104"/>
    <p:sldId id="715" r:id="rId105"/>
    <p:sldId id="710" r:id="rId106"/>
    <p:sldId id="716" r:id="rId107"/>
    <p:sldId id="717" r:id="rId108"/>
    <p:sldId id="718" r:id="rId109"/>
    <p:sldId id="719" r:id="rId110"/>
    <p:sldId id="721" r:id="rId111"/>
    <p:sldId id="720" r:id="rId112"/>
    <p:sldId id="722" r:id="rId113"/>
    <p:sldId id="723" r:id="rId114"/>
    <p:sldId id="724" r:id="rId115"/>
    <p:sldId id="728" r:id="rId116"/>
    <p:sldId id="725" r:id="rId117"/>
    <p:sldId id="726" r:id="rId118"/>
    <p:sldId id="727" r:id="rId119"/>
    <p:sldId id="734" r:id="rId120"/>
    <p:sldId id="729" r:id="rId121"/>
    <p:sldId id="730" r:id="rId122"/>
    <p:sldId id="731" r:id="rId123"/>
    <p:sldId id="732" r:id="rId124"/>
    <p:sldId id="735" r:id="rId125"/>
    <p:sldId id="736" r:id="rId126"/>
    <p:sldId id="733" r:id="rId127"/>
    <p:sldId id="737" r:id="rId128"/>
    <p:sldId id="738" r:id="rId129"/>
    <p:sldId id="740" r:id="rId130"/>
    <p:sldId id="744" r:id="rId131"/>
    <p:sldId id="741" r:id="rId132"/>
    <p:sldId id="742" r:id="rId133"/>
    <p:sldId id="743" r:id="rId134"/>
    <p:sldId id="745" r:id="rId135"/>
    <p:sldId id="747" r:id="rId136"/>
    <p:sldId id="748" r:id="rId137"/>
    <p:sldId id="749" r:id="rId138"/>
    <p:sldId id="750" r:id="rId139"/>
    <p:sldId id="751" r:id="rId140"/>
    <p:sldId id="755" r:id="rId141"/>
    <p:sldId id="752" r:id="rId142"/>
    <p:sldId id="753" r:id="rId143"/>
    <p:sldId id="754" r:id="rId144"/>
    <p:sldId id="756" r:id="rId145"/>
    <p:sldId id="757" r:id="rId146"/>
    <p:sldId id="758" r:id="rId147"/>
    <p:sldId id="759" r:id="rId148"/>
    <p:sldId id="760" r:id="rId149"/>
    <p:sldId id="761" r:id="rId150"/>
    <p:sldId id="762" r:id="rId151"/>
    <p:sldId id="763" r:id="rId152"/>
    <p:sldId id="764" r:id="rId153"/>
    <p:sldId id="765" r:id="rId154"/>
    <p:sldId id="766" r:id="rId155"/>
    <p:sldId id="767" r:id="rId156"/>
    <p:sldId id="768" r:id="rId157"/>
    <p:sldId id="769" r:id="rId158"/>
    <p:sldId id="770" r:id="rId159"/>
    <p:sldId id="771" r:id="rId160"/>
    <p:sldId id="773" r:id="rId161"/>
    <p:sldId id="774" r:id="rId162"/>
    <p:sldId id="775" r:id="rId163"/>
    <p:sldId id="776" r:id="rId164"/>
    <p:sldId id="777" r:id="rId165"/>
    <p:sldId id="778" r:id="rId166"/>
    <p:sldId id="780" r:id="rId167"/>
    <p:sldId id="781" r:id="rId168"/>
    <p:sldId id="782" r:id="rId169"/>
    <p:sldId id="783" r:id="rId170"/>
    <p:sldId id="784" r:id="rId171"/>
    <p:sldId id="785" r:id="rId172"/>
    <p:sldId id="786" r:id="rId173"/>
    <p:sldId id="787" r:id="rId174"/>
    <p:sldId id="788" r:id="rId175"/>
    <p:sldId id="789" r:id="rId176"/>
    <p:sldId id="790" r:id="rId177"/>
    <p:sldId id="457" r:id="rId178"/>
    <p:sldId id="458" r:id="rId179"/>
  </p:sldIdLst>
  <p:sldSz cx="12192000" cy="6858000"/>
  <p:notesSz cx="6858000" cy="9144000"/>
  <p:embeddedFontLst>
    <p:embeddedFont>
      <p:font typeface="Calibri" panose="020F0502020204030204" pitchFamily="34" charset="0"/>
      <p:regular r:id="rId182"/>
      <p:bold r:id="rId183"/>
      <p:italic r:id="rId184"/>
      <p:boldItalic r:id="rId185"/>
    </p:embeddedFont>
    <p:embeddedFont>
      <p:font typeface="Montserrat" panose="00000500000000000000" pitchFamily="2" charset="0"/>
      <p:regular r:id="rId186"/>
      <p:bold r:id="rId187"/>
      <p:italic r:id="rId188"/>
      <p:boldItalic r:id="rId189"/>
    </p:embeddedFont>
    <p:embeddedFont>
      <p:font typeface="Montserrat Bold" panose="00000800000000000000" charset="0"/>
      <p:bold r:id="rId190"/>
      <p:italic r:id="rId191"/>
      <p:boldItalic r:id="rId192"/>
    </p:embeddedFont>
    <p:embeddedFont>
      <p:font typeface="Montserrat ExtraBold" panose="00000900000000000000" pitchFamily="2" charset="0"/>
      <p:bold r:id="rId193"/>
      <p:italic r:id="rId194"/>
      <p:boldItalic r:id="rId195"/>
    </p:embeddedFont>
    <p:embeddedFont>
      <p:font typeface="Montserrat Light" panose="00000400000000000000" pitchFamily="2" charset="0"/>
      <p:regular r:id="rId196"/>
      <p:italic r:id="rId197"/>
    </p:embeddedFont>
    <p:embeddedFont>
      <p:font typeface="Montserrat Medium" panose="00000600000000000000" pitchFamily="2" charset="0"/>
      <p:regular r:id="rId198"/>
      <p:italic r:id="rId199"/>
    </p:embeddedFont>
    <p:embeddedFont>
      <p:font typeface="Montserrat SemiBold" panose="00000700000000000000" pitchFamily="2" charset="0"/>
      <p:regular r:id="rId200"/>
      <p:bold r:id="rId201"/>
      <p:italic r:id="rId202"/>
      <p:boldItalic r:id="rId203"/>
    </p:embeddedFont>
    <p:embeddedFont>
      <p:font typeface="Open Sans Light" panose="020B0306030504020204" pitchFamily="34" charset="0"/>
      <p:regular r:id="rId204"/>
      <p:italic r:id="rId205"/>
    </p:embeddedFont>
  </p:embeddedFontLst>
  <p:custDataLst>
    <p:tags r:id="rId2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Presentación" id="{5BA007A6-4105-423C-ACF2-1C0F535E3E73}">
          <p14:sldIdLst>
            <p14:sldId id="621"/>
            <p14:sldId id="443"/>
            <p14:sldId id="446"/>
            <p14:sldId id="447"/>
            <p14:sldId id="448"/>
            <p14:sldId id="455"/>
            <p14:sldId id="622"/>
            <p14:sldId id="623"/>
          </p14:sldIdLst>
        </p14:section>
        <p14:section name="Herramientas" id="{3A3AA6E8-C824-4E2A-9901-53B3667AC9E4}">
          <p14:sldIdLst>
            <p14:sldId id="624"/>
            <p14:sldId id="625"/>
            <p14:sldId id="626"/>
            <p14:sldId id="627"/>
          </p14:sldIdLst>
        </p14:section>
        <p14:section name="Introducción a .NET" id="{C2DC0635-E46B-4064-807C-878478A5C54C}">
          <p14:sldIdLst>
            <p14:sldId id="628"/>
            <p14:sldId id="629"/>
            <p14:sldId id="630"/>
            <p14:sldId id="631"/>
            <p14:sldId id="632"/>
            <p14:sldId id="633"/>
            <p14:sldId id="634"/>
            <p14:sldId id="635"/>
            <p14:sldId id="636"/>
            <p14:sldId id="637"/>
            <p14:sldId id="638"/>
            <p14:sldId id="639"/>
            <p14:sldId id="641"/>
            <p14:sldId id="640"/>
            <p14:sldId id="642"/>
            <p14:sldId id="650"/>
            <p14:sldId id="643"/>
            <p14:sldId id="644"/>
            <p14:sldId id="645"/>
            <p14:sldId id="646"/>
            <p14:sldId id="649"/>
            <p14:sldId id="655"/>
            <p14:sldId id="648"/>
            <p14:sldId id="647"/>
            <p14:sldId id="651"/>
            <p14:sldId id="652"/>
            <p14:sldId id="654"/>
          </p14:sldIdLst>
        </p14:section>
        <p14:section name="Fundamentos de C#" id="{421138ED-FD9C-4BDC-838E-238B34F1A40B}">
          <p14:sldIdLst>
            <p14:sldId id="656"/>
          </p14:sldIdLst>
        </p14:section>
        <p14:section name="Api Rest" id="{00898E44-85D6-42AC-9B63-348E300FE0BF}">
          <p14:sldIdLst>
            <p14:sldId id="657"/>
            <p14:sldId id="658"/>
            <p14:sldId id="659"/>
            <p14:sldId id="661"/>
            <p14:sldId id="662"/>
            <p14:sldId id="663"/>
            <p14:sldId id="664"/>
            <p14:sldId id="665"/>
            <p14:sldId id="666"/>
            <p14:sldId id="667"/>
            <p14:sldId id="668"/>
            <p14:sldId id="669"/>
            <p14:sldId id="670"/>
            <p14:sldId id="671"/>
            <p14:sldId id="672"/>
            <p14:sldId id="673"/>
            <p14:sldId id="674"/>
            <p14:sldId id="675"/>
            <p14:sldId id="676"/>
            <p14:sldId id="677"/>
            <p14:sldId id="679"/>
            <p14:sldId id="678"/>
            <p14:sldId id="681"/>
            <p14:sldId id="682"/>
            <p14:sldId id="683"/>
            <p14:sldId id="684"/>
            <p14:sldId id="685"/>
            <p14:sldId id="686"/>
          </p14:sldIdLst>
        </p14:section>
        <p14:section name="Fundamentos de ASP.NET Core" id="{98B5AB9B-A6F1-4076-895A-72BE045F030A}">
          <p14:sldIdLst>
            <p14:sldId id="687"/>
            <p14:sldId id="688"/>
            <p14:sldId id="689"/>
            <p14:sldId id="690"/>
            <p14:sldId id="691"/>
            <p14:sldId id="692"/>
            <p14:sldId id="693"/>
            <p14:sldId id="694"/>
            <p14:sldId id="695"/>
            <p14:sldId id="696"/>
            <p14:sldId id="698"/>
            <p14:sldId id="697"/>
            <p14:sldId id="700"/>
            <p14:sldId id="699"/>
            <p14:sldId id="701"/>
            <p14:sldId id="702"/>
            <p14:sldId id="703"/>
            <p14:sldId id="705"/>
            <p14:sldId id="706"/>
            <p14:sldId id="712"/>
            <p14:sldId id="707"/>
            <p14:sldId id="708"/>
            <p14:sldId id="709"/>
            <p14:sldId id="713"/>
            <p14:sldId id="714"/>
            <p14:sldId id="715"/>
            <p14:sldId id="710"/>
            <p14:sldId id="716"/>
            <p14:sldId id="717"/>
            <p14:sldId id="718"/>
            <p14:sldId id="719"/>
            <p14:sldId id="721"/>
          </p14:sldIdLst>
        </p14:section>
        <p14:section name="ASP.NET Core MVC" id="{85785D98-BDD5-437B-A216-4A10E88B75C9}">
          <p14:sldIdLst>
            <p14:sldId id="720"/>
            <p14:sldId id="722"/>
            <p14:sldId id="723"/>
            <p14:sldId id="724"/>
            <p14:sldId id="728"/>
            <p14:sldId id="725"/>
            <p14:sldId id="726"/>
            <p14:sldId id="727"/>
            <p14:sldId id="734"/>
            <p14:sldId id="729"/>
            <p14:sldId id="730"/>
            <p14:sldId id="731"/>
            <p14:sldId id="732"/>
            <p14:sldId id="735"/>
            <p14:sldId id="736"/>
            <p14:sldId id="733"/>
          </p14:sldIdLst>
        </p14:section>
        <p14:section name="Acceso a Datos" id="{4EDF8DB6-198C-4987-8385-A10A86AF63E3}">
          <p14:sldIdLst>
            <p14:sldId id="737"/>
            <p14:sldId id="738"/>
            <p14:sldId id="740"/>
            <p14:sldId id="744"/>
            <p14:sldId id="741"/>
            <p14:sldId id="742"/>
            <p14:sldId id="743"/>
            <p14:sldId id="745"/>
            <p14:sldId id="747"/>
            <p14:sldId id="748"/>
            <p14:sldId id="749"/>
            <p14:sldId id="750"/>
            <p14:sldId id="751"/>
            <p14:sldId id="755"/>
            <p14:sldId id="752"/>
            <p14:sldId id="753"/>
            <p14:sldId id="754"/>
            <p14:sldId id="756"/>
            <p14:sldId id="757"/>
            <p14:sldId id="758"/>
            <p14:sldId id="759"/>
            <p14:sldId id="760"/>
            <p14:sldId id="761"/>
            <p14:sldId id="762"/>
            <p14:sldId id="763"/>
            <p14:sldId id="764"/>
            <p14:sldId id="765"/>
            <p14:sldId id="766"/>
            <p14:sldId id="767"/>
            <p14:sldId id="768"/>
            <p14:sldId id="769"/>
            <p14:sldId id="770"/>
            <p14:sldId id="771"/>
            <p14:sldId id="773"/>
            <p14:sldId id="774"/>
            <p14:sldId id="775"/>
            <p14:sldId id="776"/>
            <p14:sldId id="777"/>
            <p14:sldId id="778"/>
            <p14:sldId id="780"/>
            <p14:sldId id="781"/>
            <p14:sldId id="782"/>
            <p14:sldId id="783"/>
            <p14:sldId id="784"/>
            <p14:sldId id="785"/>
            <p14:sldId id="786"/>
            <p14:sldId id="787"/>
            <p14:sldId id="788"/>
            <p14:sldId id="789"/>
            <p14:sldId id="790"/>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4" autoAdjust="0"/>
    <p:restoredTop sz="94660"/>
  </p:normalViewPr>
  <p:slideViewPr>
    <p:cSldViewPr snapToGrid="0">
      <p:cViewPr varScale="1">
        <p:scale>
          <a:sx n="103" d="100"/>
          <a:sy n="103" d="100"/>
        </p:scale>
        <p:origin x="654" y="108"/>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font" Target="fonts/font10.fntdata"/><Relationship Id="rId205" Type="http://schemas.openxmlformats.org/officeDocument/2006/relationships/font" Target="fonts/font24.fntdata"/><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handoutMaster" Target="handoutMasters/handoutMaster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font" Target="fonts/font11.fntdata"/><Relationship Id="rId206" Type="http://schemas.openxmlformats.org/officeDocument/2006/relationships/tags" Target="tags/tag1.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font" Target="fonts/font1.fntdata"/><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font" Target="fonts/font12.fntdata"/><Relationship Id="rId207" Type="http://schemas.openxmlformats.org/officeDocument/2006/relationships/presProps" Target="presProps.xml"/><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font" Target="fonts/font2.fntdata"/><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font" Target="fonts/font13.fntdata"/><Relationship Id="rId199" Type="http://schemas.openxmlformats.org/officeDocument/2006/relationships/font" Target="fonts/font18.fntdata"/><Relationship Id="rId203" Type="http://schemas.openxmlformats.org/officeDocument/2006/relationships/font" Target="fonts/font22.fntdata"/><Relationship Id="rId208"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font" Target="fonts/font3.fntdata"/><Relationship Id="rId189" Type="http://schemas.openxmlformats.org/officeDocument/2006/relationships/font" Target="fonts/font8.fntdata"/><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font" Target="fonts/font14.fntdata"/><Relationship Id="rId209" Type="http://schemas.openxmlformats.org/officeDocument/2006/relationships/theme" Target="theme/theme1.xml"/><Relationship Id="rId190" Type="http://schemas.openxmlformats.org/officeDocument/2006/relationships/font" Target="fonts/font9.fntdata"/><Relationship Id="rId204" Type="http://schemas.openxmlformats.org/officeDocument/2006/relationships/font" Target="fonts/font23.fntdata"/><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notesMaster" Target="notesMasters/notesMaster1.xml"/><Relationship Id="rId210" Type="http://schemas.openxmlformats.org/officeDocument/2006/relationships/tableStyles" Target="tableStyles.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font" Target="fonts/font15.fntdata"/><Relationship Id="rId200" Type="http://schemas.openxmlformats.org/officeDocument/2006/relationships/font" Target="fonts/font19.fntdata"/><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font" Target="fonts/font5.fntdata"/><Relationship Id="rId211" Type="http://schemas.microsoft.com/office/2016/11/relationships/changesInfo" Target="changesInfos/changesInfo1.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font" Target="fonts/font16.fntdata"/><Relationship Id="rId201" Type="http://schemas.openxmlformats.org/officeDocument/2006/relationships/font" Target="fonts/font20.fntdata"/><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font" Target="fonts/font6.fntdata"/><Relationship Id="rId1" Type="http://schemas.openxmlformats.org/officeDocument/2006/relationships/customXml" Target="../customXml/item1.xml"/><Relationship Id="rId212" Type="http://schemas.microsoft.com/office/2015/10/relationships/revisionInfo" Target="revisionInfo.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font" Target="fonts/font17.fntdata"/><Relationship Id="rId202" Type="http://schemas.openxmlformats.org/officeDocument/2006/relationships/font" Target="fonts/font21.fntdata"/><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font" Target="fonts/font7.fntdata"/><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09/26/2022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9/26/2022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131</a:t>
            </a:fld>
            <a:endParaRPr lang="en-US"/>
          </a:p>
        </p:txBody>
      </p:sp>
    </p:spTree>
    <p:extLst>
      <p:ext uri="{BB962C8B-B14F-4D97-AF65-F5344CB8AC3E}">
        <p14:creationId xmlns:p14="http://schemas.microsoft.com/office/powerpoint/2010/main" val="65758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132</a:t>
            </a:fld>
            <a:endParaRPr lang="en-US"/>
          </a:p>
        </p:txBody>
      </p:sp>
    </p:spTree>
    <p:extLst>
      <p:ext uri="{BB962C8B-B14F-4D97-AF65-F5344CB8AC3E}">
        <p14:creationId xmlns:p14="http://schemas.microsoft.com/office/powerpoint/2010/main" val="305682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163</a:t>
            </a:fld>
            <a:endParaRPr lang="en-US"/>
          </a:p>
        </p:txBody>
      </p:sp>
    </p:spTree>
    <p:extLst>
      <p:ext uri="{BB962C8B-B14F-4D97-AF65-F5344CB8AC3E}">
        <p14:creationId xmlns:p14="http://schemas.microsoft.com/office/powerpoint/2010/main" val="281963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164</a:t>
            </a:fld>
            <a:endParaRPr lang="en-US"/>
          </a:p>
        </p:txBody>
      </p:sp>
    </p:spTree>
    <p:extLst>
      <p:ext uri="{BB962C8B-B14F-4D97-AF65-F5344CB8AC3E}">
        <p14:creationId xmlns:p14="http://schemas.microsoft.com/office/powerpoint/2010/main" val="299870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165</a:t>
            </a:fld>
            <a:endParaRPr lang="en-US"/>
          </a:p>
        </p:txBody>
      </p:sp>
    </p:spTree>
    <p:extLst>
      <p:ext uri="{BB962C8B-B14F-4D97-AF65-F5344CB8AC3E}">
        <p14:creationId xmlns:p14="http://schemas.microsoft.com/office/powerpoint/2010/main" val="3377913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166</a:t>
            </a:fld>
            <a:endParaRPr lang="en-US"/>
          </a:p>
        </p:txBody>
      </p:sp>
    </p:spTree>
    <p:extLst>
      <p:ext uri="{BB962C8B-B14F-4D97-AF65-F5344CB8AC3E}">
        <p14:creationId xmlns:p14="http://schemas.microsoft.com/office/powerpoint/2010/main" val="3813155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56592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280229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1613056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43595962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417093383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14274952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57957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4.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1.png"/><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image" Target="../media/image1.png"/><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theme" Target="../theme/theme7.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20" Type="http://schemas.openxmlformats.org/officeDocument/2006/relationships/slideLayout" Target="../slideLayouts/slideLayout128.xml"/><Relationship Id="rId41"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3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41.xml"/></Relationships>
</file>

<file path=ppt/slides/_rels/slide101.xml.rels><?xml version="1.0" encoding="UTF-8" standalone="yes"?>
<Relationships xmlns="http://schemas.openxmlformats.org/package/2006/relationships"><Relationship Id="rId2" Type="http://schemas.openxmlformats.org/officeDocument/2006/relationships/hyperlink" Target="https://learn.microsoft.com/en-us/aspnet/core/tutorials/min-web-api?view=aspnetcore-6.0&amp;tabs=visual-studio#differences-between-minimal-apis-and-apis-with-controllers" TargetMode="External"/><Relationship Id="rId1" Type="http://schemas.openxmlformats.org/officeDocument/2006/relationships/slideLayout" Target="../slideLayouts/slideLayout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4.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41.xml"/></Relationships>
</file>

<file path=ppt/slides/_rels/slide105.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image" Target="../media/image232.jpg"/><Relationship Id="rId1" Type="http://schemas.openxmlformats.org/officeDocument/2006/relationships/slideLayout" Target="../slideLayouts/slideLayout41.xml"/></Relationships>
</file>

<file path=ppt/slides/_rels/slide10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1.xml"/></Relationships>
</file>

<file path=ppt/slides/_rels/slide107.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1.xml"/></Relationships>
</file>

<file path=ppt/slides/_rels/slide108.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41.xml"/></Relationships>
</file>

<file path=ppt/slides/_rels/slide109.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1.xml"/></Relationships>
</file>

<file path=ppt/slides/_rels/slide110.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image" Target="../media/image237.jpg"/><Relationship Id="rId1" Type="http://schemas.openxmlformats.org/officeDocument/2006/relationships/slideLayout" Target="../slideLayouts/slideLayout41.xml"/></Relationships>
</file>

<file path=ppt/slides/_rels/slide11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learn.microsoft.com/en-us/dotnet/api/system.componentmodel.dataannotations?view=net-6.0" TargetMode="External"/><Relationship Id="rId1" Type="http://schemas.openxmlformats.org/officeDocument/2006/relationships/slideLayout" Target="../slideLayouts/slideLayout41.xml"/></Relationships>
</file>

<file path=ppt/slides/_rels/slide11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41.xml"/></Relationships>
</file>

<file path=ppt/slides/_rels/slide11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41.xml"/></Relationships>
</file>

<file path=ppt/slides/_rels/slide11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41.xml"/></Relationships>
</file>

<file path=ppt/slides/_rels/slide117.xml.rels><?xml version="1.0" encoding="UTF-8" standalone="yes"?>
<Relationships xmlns="http://schemas.openxmlformats.org/package/2006/relationships"><Relationship Id="rId2" Type="http://schemas.openxmlformats.org/officeDocument/2006/relationships/image" Target="../media/image246.jpg"/><Relationship Id="rId1" Type="http://schemas.openxmlformats.org/officeDocument/2006/relationships/slideLayout" Target="../slideLayouts/slideLayout4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1.xml"/></Relationships>
</file>

<file path=ppt/slides/_rels/slide12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41.xml"/></Relationships>
</file>

<file path=ppt/slides/_rels/slide12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4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4.xml.rels><?xml version="1.0" encoding="UTF-8" standalone="yes"?>
<Relationships xmlns="http://schemas.openxmlformats.org/package/2006/relationships"><Relationship Id="rId2" Type="http://schemas.openxmlformats.org/officeDocument/2006/relationships/image" Target="../media/image249.jpg"/><Relationship Id="rId1" Type="http://schemas.openxmlformats.org/officeDocument/2006/relationships/slideLayout" Target="../slideLayouts/slideLayout41.xml"/></Relationships>
</file>

<file path=ppt/slides/_rels/slide125.xml.rels><?xml version="1.0" encoding="UTF-8" standalone="yes"?>
<Relationships xmlns="http://schemas.openxmlformats.org/package/2006/relationships"><Relationship Id="rId2" Type="http://schemas.openxmlformats.org/officeDocument/2006/relationships/image" Target="../media/image250.jpg"/><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41.xml"/></Relationships>
</file>

<file path=ppt/slides/_rels/slide130.xml.rels><?xml version="1.0" encoding="UTF-8" standalone="yes"?>
<Relationships xmlns="http://schemas.openxmlformats.org/package/2006/relationships"><Relationship Id="rId2" Type="http://schemas.openxmlformats.org/officeDocument/2006/relationships/hyperlink" Target="https://learn.microsoft.com/en-us/ef/core/" TargetMode="External"/><Relationship Id="rId1" Type="http://schemas.openxmlformats.org/officeDocument/2006/relationships/slideLayout" Target="../slideLayouts/slideLayout41.xml"/></Relationships>
</file>

<file path=ppt/slides/_rels/slide13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13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41.xml"/><Relationship Id="rId4" Type="http://schemas.openxmlformats.org/officeDocument/2006/relationships/image" Target="../media/image256.png"/></Relationships>
</file>

<file path=ppt/slides/_rels/slide13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4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6.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41.xml"/></Relationships>
</file>

<file path=ppt/slides/_rels/slide13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1.xml"/></Relationships>
</file>

<file path=ppt/slides/_rels/slide13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1.xml"/></Relationships>
</file>

<file path=ppt/slides/_rels/slide13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41.xml"/></Relationships>
</file>

<file path=ppt/slides/_rels/slide14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41.xml"/></Relationships>
</file>

<file path=ppt/slides/_rels/slide14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1.xml"/></Relationships>
</file>

<file path=ppt/slides/_rels/slide14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1.xml"/></Relationships>
</file>

<file path=ppt/slides/_rels/slide14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41.xml"/></Relationships>
</file>

<file path=ppt/slides/_rels/slide145.xml.rels><?xml version="1.0" encoding="UTF-8" standalone="yes"?>
<Relationships xmlns="http://schemas.openxmlformats.org/package/2006/relationships"><Relationship Id="rId2" Type="http://schemas.openxmlformats.org/officeDocument/2006/relationships/image" Target="../media/image268.jpg"/><Relationship Id="rId1" Type="http://schemas.openxmlformats.org/officeDocument/2006/relationships/slideLayout" Target="../slideLayouts/slideLayout41.xml"/></Relationships>
</file>

<file path=ppt/slides/_rels/slide146.xml.rels><?xml version="1.0" encoding="UTF-8" standalone="yes"?>
<Relationships xmlns="http://schemas.openxmlformats.org/package/2006/relationships"><Relationship Id="rId2" Type="http://schemas.openxmlformats.org/officeDocument/2006/relationships/hyperlink" Target="https://learn.microsoft.com/en-us/ef/core/modeling/relationships" TargetMode="External"/><Relationship Id="rId1" Type="http://schemas.openxmlformats.org/officeDocument/2006/relationships/slideLayout" Target="../slideLayouts/slideLayout41.xml"/></Relationships>
</file>

<file path=ppt/slides/_rels/slide147.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41.xml"/></Relationships>
</file>

<file path=ppt/slides/_rels/slide14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1.xml"/></Relationships>
</file>

<file path=ppt/slides/_rels/slide149.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0.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4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3.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41.xml"/></Relationships>
</file>

<file path=ppt/slides/_rels/slide15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41.xml"/></Relationships>
</file>

<file path=ppt/slides/_rels/slide15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41.xml"/><Relationship Id="rId4" Type="http://schemas.openxmlformats.org/officeDocument/2006/relationships/image" Target="../media/image27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8.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4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1.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41.xml"/></Relationships>
</file>

<file path=ppt/slides/_rels/slide162.xml.rels><?xml version="1.0" encoding="UTF-8" standalone="yes"?>
<Relationships xmlns="http://schemas.openxmlformats.org/package/2006/relationships"><Relationship Id="rId2" Type="http://schemas.openxmlformats.org/officeDocument/2006/relationships/hyperlink" Target="https://github.com/DapperLib/Dapper/blob/main/Readme.md" TargetMode="External"/><Relationship Id="rId1" Type="http://schemas.openxmlformats.org/officeDocument/2006/relationships/slideLayout" Target="../slideLayouts/slideLayout41.xml"/></Relationships>
</file>

<file path=ppt/slides/_rels/slide16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6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283.png"/></Relationships>
</file>

<file path=ppt/slides/_rels/slide16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6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67.xml.rels><?xml version="1.0" encoding="UTF-8" standalone="yes"?>
<Relationships xmlns="http://schemas.openxmlformats.org/package/2006/relationships"><Relationship Id="rId2" Type="http://schemas.openxmlformats.org/officeDocument/2006/relationships/image" Target="../media/image286.jpg"/><Relationship Id="rId1" Type="http://schemas.openxmlformats.org/officeDocument/2006/relationships/slideLayout" Target="../slideLayouts/slideLayout4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www.techempower.com/benchmarks"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hyperlink" Target="https://dotnet.microsoft.com/en-us/download" TargetMode="Externa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s-es/dotnet/core/tools/dotnet-new" TargetMode="Externa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s-es/dotnet/core/tools/dotnet-restore" TargetMode="Externa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s-es/dotnet/core/tools/dotnet-build" TargetMode="Externa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hyperlink" Target="https://docs.microsoft.com/es-es/dotnet/core/tools/dotnet-clean" TargetMode="Externa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s-es/dotnet/core/tools/dotnet-publish" TargetMode="Externa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soft.com/es-es/dotnet/core/tools/dotnet-run" TargetMode="Externa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soft.com/es-es/dotnet/core/tools/dotnet-sln" TargetMode="Externa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s-es/dotnet/core/tools/dotnet-add-reference" TargetMode="External"/><Relationship Id="rId2" Type="http://schemas.openxmlformats.org/officeDocument/2006/relationships/hyperlink" Target="https://docs.microsoft.com/es-es/dotnet/core/tools/dotnet-list-reference" TargetMode="External"/><Relationship Id="rId1" Type="http://schemas.openxmlformats.org/officeDocument/2006/relationships/slideLayout" Target="../slideLayouts/slideLayout45.xml"/><Relationship Id="rId4" Type="http://schemas.openxmlformats.org/officeDocument/2006/relationships/hyperlink" Target="https://docs.microsoft.com/es-es/dotnet/core/tools/dotnet-remove-referen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hyperlink" Target="https://www.codetinkerer.com/2015/12/04/choosing-an-http-status-code.html" TargetMode="Externa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jpg"/><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41.xml"/></Relationships>
</file>

<file path=ppt/slides/_rels/slide87.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1.xml"/></Relationships>
</file>

<file path=ppt/slides/_rels/slide8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1.xml"/></Relationships>
</file>

<file path=ppt/slides/_rels/slide9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jpg"/><Relationship Id="rId1" Type="http://schemas.openxmlformats.org/officeDocument/2006/relationships/slideLayout" Target="../slideLayouts/slideLayout41.xml"/></Relationships>
</file>

<file path=ppt/slides/_rels/slide92.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218.png"/><Relationship Id="rId1" Type="http://schemas.openxmlformats.org/officeDocument/2006/relationships/slideLayout" Target="../slideLayouts/slideLayout41.xml"/><Relationship Id="rId4" Type="http://schemas.openxmlformats.org/officeDocument/2006/relationships/image" Target="../media/image220.png"/></Relationships>
</file>

<file path=ppt/slides/_rels/slide9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41.xml"/></Relationships>
</file>

<file path=ppt/slides/_rels/slide9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Herramientas</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Material que vamos a emplear durante el curso</a:t>
            </a:r>
          </a:p>
        </p:txBody>
      </p:sp>
    </p:spTree>
    <p:extLst>
      <p:ext uri="{BB962C8B-B14F-4D97-AF65-F5344CB8AC3E}">
        <p14:creationId xmlns:p14="http://schemas.microsoft.com/office/powerpoint/2010/main" val="39089837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swagger</a:t>
            </a:r>
            <a:endParaRPr lang="en-ES" dirty="0"/>
          </a:p>
        </p:txBody>
      </p:sp>
      <p:pic>
        <p:nvPicPr>
          <p:cNvPr id="8" name="Marcador de posición de imagen 7" descr="Fotógrafo edita fotos en un ordenador de escritorio">
            <a:extLst>
              <a:ext uri="{FF2B5EF4-FFF2-40B4-BE49-F238E27FC236}">
                <a16:creationId xmlns:a16="http://schemas.microsoft.com/office/drawing/2014/main" id="{66DF7D59-B711-E398-7E47-7F828A9B925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10027148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9856831" cy="651610"/>
          </a:xfrm>
        </p:spPr>
        <p:txBody>
          <a:bodyPr/>
          <a:lstStyle/>
          <a:p>
            <a:r>
              <a:rPr lang="en-US" dirty="0" err="1"/>
              <a:t>Limitaciones</a:t>
            </a:r>
            <a:r>
              <a:rPr lang="en-US" dirty="0"/>
              <a:t> de minimal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475723"/>
            <a:ext cx="8520384" cy="3621702"/>
          </a:xfrm>
        </p:spPr>
        <p:txBody>
          <a:bodyPr/>
          <a:lstStyle/>
          <a:p>
            <a:r>
              <a:rPr lang="en-US" sz="2400" dirty="0" err="1"/>
              <a:t>Filtros</a:t>
            </a:r>
            <a:endParaRPr lang="en-US" sz="2400" dirty="0"/>
          </a:p>
          <a:p>
            <a:r>
              <a:rPr lang="en-US" sz="2400" dirty="0"/>
              <a:t>Model Binding </a:t>
            </a:r>
            <a:r>
              <a:rPr lang="en-US" sz="2400" dirty="0" err="1"/>
              <a:t>limitado</a:t>
            </a:r>
            <a:endParaRPr lang="en-US" sz="2400" dirty="0"/>
          </a:p>
          <a:p>
            <a:r>
              <a:rPr lang="en-US" sz="2400" dirty="0" err="1"/>
              <a:t>Formularios</a:t>
            </a:r>
            <a:endParaRPr lang="en-US" sz="2400" dirty="0"/>
          </a:p>
          <a:p>
            <a:r>
              <a:rPr lang="en-US" sz="2400" dirty="0" err="1"/>
              <a:t>Validación</a:t>
            </a:r>
            <a:r>
              <a:rPr lang="en-US" sz="2400" dirty="0"/>
              <a:t> de </a:t>
            </a:r>
            <a:r>
              <a:rPr lang="en-US" sz="2400" dirty="0" err="1"/>
              <a:t>modelo</a:t>
            </a:r>
            <a:endParaRPr lang="en-US" sz="2400" dirty="0"/>
          </a:p>
          <a:p>
            <a:r>
              <a:rPr lang="en-US" sz="2400" dirty="0" err="1"/>
              <a:t>Api</a:t>
            </a:r>
            <a:r>
              <a:rPr lang="en-US" sz="2400" dirty="0"/>
              <a:t> Versioning</a:t>
            </a:r>
          </a:p>
          <a:p>
            <a:r>
              <a:rPr lang="en-US" sz="2400" dirty="0"/>
              <a:t>Vistas</a:t>
            </a:r>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https://learn.microsoft.com/en-us/aspnet/core/tutorials/min-web-api?view=aspnetcore-6.0&amp;tabs=visual-studio#differences-between-minimal-apis-and-apis-with-controllers</a:t>
            </a:r>
            <a:endParaRPr lang="en-ES" sz="1800" dirty="0">
              <a:solidFill>
                <a:schemeClr val="accent1"/>
              </a:solidFill>
            </a:endParaRPr>
          </a:p>
        </p:txBody>
      </p:sp>
    </p:spTree>
    <p:extLst>
      <p:ext uri="{BB962C8B-B14F-4D97-AF65-F5344CB8AC3E}">
        <p14:creationId xmlns:p14="http://schemas.microsoft.com/office/powerpoint/2010/main" val="12811556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ASP.NET Core MVC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del patron MVC </a:t>
            </a:r>
            <a:r>
              <a:rPr lang="en-US" dirty="0" err="1"/>
              <a:t>en</a:t>
            </a:r>
            <a:r>
              <a:rPr lang="en-US" dirty="0"/>
              <a:t> ASP.NET Core</a:t>
            </a:r>
            <a:endParaRPr lang="en-ES" dirty="0"/>
          </a:p>
        </p:txBody>
      </p:sp>
    </p:spTree>
    <p:extLst>
      <p:ext uri="{BB962C8B-B14F-4D97-AF65-F5344CB8AC3E}">
        <p14:creationId xmlns:p14="http://schemas.microsoft.com/office/powerpoint/2010/main" val="22582132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El patron MVC</a:t>
            </a:r>
          </a:p>
          <a:p>
            <a:r>
              <a:rPr lang="en-US" dirty="0" err="1"/>
              <a:t>Controladores</a:t>
            </a:r>
            <a:endParaRPr lang="en-US" dirty="0"/>
          </a:p>
          <a:p>
            <a:r>
              <a:rPr lang="en-US" dirty="0" err="1"/>
              <a:t>Modelos</a:t>
            </a:r>
            <a:endParaRPr lang="en-US" dirty="0"/>
          </a:p>
          <a:p>
            <a:r>
              <a:rPr lang="en-US" dirty="0"/>
              <a:t>Vistas</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ASP.NET Core MVC</a:t>
            </a:r>
          </a:p>
        </p:txBody>
      </p:sp>
    </p:spTree>
    <p:extLst>
      <p:ext uri="{BB962C8B-B14F-4D97-AF65-F5344CB8AC3E}">
        <p14:creationId xmlns:p14="http://schemas.microsoft.com/office/powerpoint/2010/main" val="39743791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El </a:t>
            </a:r>
            <a:r>
              <a:rPr lang="en-US" dirty="0" err="1"/>
              <a:t>patrón</a:t>
            </a:r>
            <a:r>
              <a:rPr lang="en-US" dirty="0"/>
              <a:t> MVC</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Separación</a:t>
            </a:r>
            <a:r>
              <a:rPr lang="en-US" dirty="0"/>
              <a:t> del </a:t>
            </a:r>
            <a:r>
              <a:rPr lang="en-US" dirty="0" err="1"/>
              <a:t>codigo</a:t>
            </a:r>
            <a:r>
              <a:rPr lang="en-US" dirty="0"/>
              <a:t> de la </a:t>
            </a:r>
            <a:r>
              <a:rPr lang="en-US" dirty="0" err="1"/>
              <a:t>aplicación</a:t>
            </a:r>
            <a:r>
              <a:rPr lang="en-US" dirty="0"/>
              <a:t> </a:t>
            </a:r>
            <a:r>
              <a:rPr lang="en-US" dirty="0" err="1"/>
              <a:t>en</a:t>
            </a:r>
            <a:r>
              <a:rPr lang="en-US" dirty="0"/>
              <a:t> 3 </a:t>
            </a:r>
            <a:r>
              <a:rPr lang="en-US" dirty="0" err="1"/>
              <a:t>capas</a:t>
            </a:r>
            <a:r>
              <a:rPr lang="en-US" dirty="0"/>
              <a:t>, con </a:t>
            </a:r>
            <a:r>
              <a:rPr lang="en-US" dirty="0" err="1"/>
              <a:t>responsabilidad</a:t>
            </a:r>
            <a:r>
              <a:rPr lang="en-US" dirty="0"/>
              <a:t> </a:t>
            </a:r>
            <a:r>
              <a:rPr lang="en-US" dirty="0" err="1"/>
              <a:t>acotada</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889697" cy="3114993"/>
          </a:xfrm>
        </p:spPr>
        <p:txBody>
          <a:bodyPr/>
          <a:lstStyle/>
          <a:p>
            <a:r>
              <a:rPr lang="en-US" sz="2000" dirty="0" err="1">
                <a:solidFill>
                  <a:schemeClr val="accent1"/>
                </a:solidFill>
              </a:rPr>
              <a:t>Modelo</a:t>
            </a:r>
            <a:r>
              <a:rPr lang="en-US" sz="2000" dirty="0"/>
              <a:t>: </a:t>
            </a:r>
            <a:r>
              <a:rPr lang="en-US" sz="2000" dirty="0" err="1"/>
              <a:t>definición</a:t>
            </a:r>
            <a:r>
              <a:rPr lang="en-US" sz="2000" dirty="0"/>
              <a:t> de la </a:t>
            </a:r>
            <a:r>
              <a:rPr lang="en-US" sz="2000" dirty="0" err="1"/>
              <a:t>estructura</a:t>
            </a:r>
            <a:r>
              <a:rPr lang="en-US" sz="2000" dirty="0"/>
              <a:t> de </a:t>
            </a:r>
            <a:r>
              <a:rPr lang="en-US" sz="2000" dirty="0" err="1"/>
              <a:t>datos</a:t>
            </a:r>
            <a:r>
              <a:rPr lang="en-US" sz="2000" dirty="0"/>
              <a:t>, </a:t>
            </a:r>
            <a:r>
              <a:rPr lang="en-US" sz="2000" dirty="0" err="1"/>
              <a:t>independiente</a:t>
            </a:r>
            <a:r>
              <a:rPr lang="en-US" sz="2000" dirty="0"/>
              <a:t> de la </a:t>
            </a:r>
            <a:r>
              <a:rPr lang="en-US" sz="2000" dirty="0" err="1"/>
              <a:t>interfaz</a:t>
            </a:r>
            <a:endParaRPr lang="en-US" sz="2000" dirty="0"/>
          </a:p>
          <a:p>
            <a:r>
              <a:rPr lang="en-US" sz="2000" dirty="0">
                <a:solidFill>
                  <a:schemeClr val="accent1"/>
                </a:solidFill>
              </a:rPr>
              <a:t>Vista</a:t>
            </a:r>
            <a:r>
              <a:rPr lang="en-US" sz="2000" dirty="0"/>
              <a:t>: </a:t>
            </a:r>
            <a:r>
              <a:rPr lang="en-US" sz="2000" dirty="0" err="1"/>
              <a:t>representación</a:t>
            </a:r>
            <a:r>
              <a:rPr lang="en-US" sz="2000" dirty="0"/>
              <a:t> visual de </a:t>
            </a:r>
            <a:r>
              <a:rPr lang="en-US" sz="2000" dirty="0" err="1"/>
              <a:t>los</a:t>
            </a:r>
            <a:r>
              <a:rPr lang="en-US" sz="2000" dirty="0"/>
              <a:t> </a:t>
            </a:r>
            <a:r>
              <a:rPr lang="en-US" sz="2000" dirty="0" err="1"/>
              <a:t>datos</a:t>
            </a:r>
            <a:r>
              <a:rPr lang="en-US" sz="2000" dirty="0"/>
              <a:t> de </a:t>
            </a:r>
            <a:r>
              <a:rPr lang="en-US" sz="2000" dirty="0" err="1"/>
              <a:t>cara</a:t>
            </a:r>
            <a:r>
              <a:rPr lang="en-US" sz="2000" dirty="0"/>
              <a:t> al </a:t>
            </a:r>
            <a:r>
              <a:rPr lang="en-US" sz="2000" dirty="0" err="1"/>
              <a:t>usuario</a:t>
            </a:r>
            <a:endParaRPr lang="en-US" sz="2000" dirty="0"/>
          </a:p>
          <a:p>
            <a:r>
              <a:rPr lang="en-US" sz="2000" dirty="0" err="1">
                <a:solidFill>
                  <a:schemeClr val="accent1"/>
                </a:solidFill>
              </a:rPr>
              <a:t>Controlador</a:t>
            </a:r>
            <a:r>
              <a:rPr lang="en-US" sz="2000" dirty="0"/>
              <a:t>: </a:t>
            </a:r>
            <a:r>
              <a:rPr lang="en-US" sz="2000" dirty="0" err="1"/>
              <a:t>Coordina</a:t>
            </a:r>
            <a:r>
              <a:rPr lang="en-US" sz="2000" dirty="0"/>
              <a:t> la </a:t>
            </a:r>
            <a:r>
              <a:rPr lang="en-US" sz="2000" dirty="0" err="1"/>
              <a:t>comunicación</a:t>
            </a:r>
            <a:r>
              <a:rPr lang="en-US" sz="2000" dirty="0"/>
              <a:t> con </a:t>
            </a:r>
            <a:r>
              <a:rPr lang="en-US" sz="2000" dirty="0" err="1"/>
              <a:t>el</a:t>
            </a:r>
            <a:r>
              <a:rPr lang="en-US" sz="2000" dirty="0"/>
              <a:t> </a:t>
            </a:r>
            <a:r>
              <a:rPr lang="en-US" sz="2000" dirty="0" err="1"/>
              <a:t>usuario</a:t>
            </a:r>
            <a:r>
              <a:rPr lang="en-US" sz="2000" dirty="0"/>
              <a:t>, </a:t>
            </a:r>
            <a:r>
              <a:rPr lang="en-US" sz="2000" dirty="0" err="1"/>
              <a:t>realizando</a:t>
            </a:r>
            <a:r>
              <a:rPr lang="en-US" sz="2000" dirty="0"/>
              <a:t> las </a:t>
            </a:r>
            <a:r>
              <a:rPr lang="en-US" sz="2000" dirty="0" err="1"/>
              <a:t>operaciones</a:t>
            </a:r>
            <a:r>
              <a:rPr lang="en-US" sz="2000" dirty="0"/>
              <a:t> </a:t>
            </a:r>
            <a:r>
              <a:rPr lang="en-US" sz="2000" dirty="0" err="1"/>
              <a:t>solicitadas</a:t>
            </a:r>
            <a:endParaRPr lang="en-US" sz="2000" dirty="0"/>
          </a:p>
        </p:txBody>
      </p:sp>
      <p:pic>
        <p:nvPicPr>
          <p:cNvPr id="2" name="object 4">
            <a:extLst>
              <a:ext uri="{FF2B5EF4-FFF2-40B4-BE49-F238E27FC236}">
                <a16:creationId xmlns:a16="http://schemas.microsoft.com/office/drawing/2014/main" id="{8331634C-6A74-1766-34DA-1BE28D9A64CE}"/>
              </a:ext>
            </a:extLst>
          </p:cNvPr>
          <p:cNvPicPr/>
          <p:nvPr/>
        </p:nvPicPr>
        <p:blipFill>
          <a:blip r:embed="rId2" cstate="print"/>
          <a:stretch>
            <a:fillRect/>
          </a:stretch>
        </p:blipFill>
        <p:spPr>
          <a:xfrm>
            <a:off x="8081771" y="3275505"/>
            <a:ext cx="3610355" cy="2815922"/>
          </a:xfrm>
          <a:prstGeom prst="rect">
            <a:avLst/>
          </a:prstGeom>
        </p:spPr>
      </p:pic>
    </p:spTree>
    <p:extLst>
      <p:ext uri="{BB962C8B-B14F-4D97-AF65-F5344CB8AC3E}">
        <p14:creationId xmlns:p14="http://schemas.microsoft.com/office/powerpoint/2010/main" val="37465211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a:t>Punto de entrada del API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012619" cy="3114993"/>
          </a:xfrm>
        </p:spPr>
        <p:txBody>
          <a:bodyPr/>
          <a:lstStyle/>
          <a:p>
            <a:r>
              <a:rPr lang="en-US" sz="2000" dirty="0" err="1"/>
              <a:t>Contienen</a:t>
            </a:r>
            <a:r>
              <a:rPr lang="en-US" sz="2000" dirty="0"/>
              <a:t> </a:t>
            </a:r>
            <a:r>
              <a:rPr lang="en-US" sz="2000" dirty="0" err="1"/>
              <a:t>acciones</a:t>
            </a:r>
            <a:r>
              <a:rPr lang="en-US" sz="2000" dirty="0"/>
              <a:t>, </a:t>
            </a:r>
            <a:r>
              <a:rPr lang="en-US" sz="2000" dirty="0" err="1"/>
              <a:t>cada</a:t>
            </a:r>
            <a:r>
              <a:rPr lang="en-US" sz="2000" dirty="0"/>
              <a:t> </a:t>
            </a:r>
            <a:r>
              <a:rPr lang="en-US" sz="2000" dirty="0" err="1"/>
              <a:t>una</a:t>
            </a:r>
            <a:r>
              <a:rPr lang="en-US" sz="2000" dirty="0"/>
              <a:t> </a:t>
            </a:r>
            <a:r>
              <a:rPr lang="en-US" sz="2000" dirty="0" err="1"/>
              <a:t>correspondiente</a:t>
            </a:r>
            <a:r>
              <a:rPr lang="en-US" sz="2000" dirty="0"/>
              <a:t> a un endpoint del API</a:t>
            </a:r>
          </a:p>
          <a:p>
            <a:r>
              <a:rPr lang="en-US" sz="2000" dirty="0"/>
              <a:t>Se </a:t>
            </a:r>
            <a:r>
              <a:rPr lang="en-US" sz="2000" dirty="0" err="1"/>
              <a:t>suelen</a:t>
            </a:r>
            <a:r>
              <a:rPr lang="en-US" sz="2000" dirty="0"/>
              <a:t> usar para </a:t>
            </a:r>
            <a:r>
              <a:rPr lang="en-US" sz="2000" dirty="0" err="1"/>
              <a:t>agrupar</a:t>
            </a:r>
            <a:r>
              <a:rPr lang="en-US" sz="2000" dirty="0"/>
              <a:t> </a:t>
            </a:r>
            <a:r>
              <a:rPr lang="en-US" sz="2000" dirty="0" err="1"/>
              <a:t>acciones</a:t>
            </a:r>
            <a:r>
              <a:rPr lang="en-US" sz="2000" dirty="0"/>
              <a:t> </a:t>
            </a:r>
            <a:r>
              <a:rPr lang="en-US" sz="2000" dirty="0" err="1"/>
              <a:t>sobre</a:t>
            </a:r>
            <a:r>
              <a:rPr lang="en-US" sz="2000" dirty="0"/>
              <a:t> un </a:t>
            </a:r>
            <a:r>
              <a:rPr lang="en-US" sz="2000" dirty="0" err="1"/>
              <a:t>mismo</a:t>
            </a:r>
            <a:r>
              <a:rPr lang="en-US" sz="2000" dirty="0"/>
              <a:t> </a:t>
            </a:r>
            <a:r>
              <a:rPr lang="en-US" sz="2000" dirty="0" err="1"/>
              <a:t>recurso</a:t>
            </a:r>
            <a:endParaRPr lang="en-US" sz="2000" dirty="0"/>
          </a:p>
          <a:p>
            <a:r>
              <a:rPr lang="en-US" sz="2000" dirty="0"/>
              <a:t>Deben </a:t>
            </a:r>
            <a:r>
              <a:rPr lang="en-US" sz="2000" dirty="0" err="1"/>
              <a:t>heredar</a:t>
            </a:r>
            <a:r>
              <a:rPr lang="en-US" sz="2000" dirty="0"/>
              <a:t> de </a:t>
            </a:r>
            <a:r>
              <a:rPr lang="en-US" sz="2000" dirty="0" err="1"/>
              <a:t>ControllerBase</a:t>
            </a:r>
            <a:endParaRPr lang="en-US" sz="2000" dirty="0"/>
          </a:p>
          <a:p>
            <a:r>
              <a:rPr lang="en-US" sz="2000" dirty="0"/>
              <a:t>Se </a:t>
            </a:r>
            <a:r>
              <a:rPr lang="en-US" sz="2000" dirty="0" err="1"/>
              <a:t>añaden</a:t>
            </a:r>
            <a:r>
              <a:rPr lang="en-US" sz="2000" dirty="0"/>
              <a:t> al </a:t>
            </a:r>
            <a:r>
              <a:rPr lang="en-US" sz="2000" dirty="0" err="1"/>
              <a:t>proyecto</a:t>
            </a:r>
            <a:r>
              <a:rPr lang="en-US" sz="2000" dirty="0"/>
              <a:t> </a:t>
            </a:r>
            <a:r>
              <a:rPr lang="en-US" sz="2000" dirty="0" err="1"/>
              <a:t>mediante</a:t>
            </a:r>
            <a:r>
              <a:rPr lang="en-US" sz="2000" dirty="0"/>
              <a:t> </a:t>
            </a:r>
            <a:r>
              <a:rPr lang="en-US" sz="2000" dirty="0" err="1"/>
              <a:t>servicios</a:t>
            </a:r>
            <a:r>
              <a:rPr lang="en-US" sz="2000" dirty="0"/>
              <a:t> y middleware</a:t>
            </a:r>
          </a:p>
        </p:txBody>
      </p:sp>
      <p:pic>
        <p:nvPicPr>
          <p:cNvPr id="3" name="object 4">
            <a:extLst>
              <a:ext uri="{FF2B5EF4-FFF2-40B4-BE49-F238E27FC236}">
                <a16:creationId xmlns:a16="http://schemas.microsoft.com/office/drawing/2014/main" id="{7CC6F4DB-B58E-3340-C1EF-F9C504463A06}"/>
              </a:ext>
            </a:extLst>
          </p:cNvPr>
          <p:cNvPicPr/>
          <p:nvPr/>
        </p:nvPicPr>
        <p:blipFill>
          <a:blip r:embed="rId2" cstate="print"/>
          <a:stretch>
            <a:fillRect/>
          </a:stretch>
        </p:blipFill>
        <p:spPr>
          <a:xfrm>
            <a:off x="7332776" y="4399729"/>
            <a:ext cx="4431665" cy="1903792"/>
          </a:xfrm>
          <a:prstGeom prst="rect">
            <a:avLst/>
          </a:prstGeom>
        </p:spPr>
      </p:pic>
      <p:pic>
        <p:nvPicPr>
          <p:cNvPr id="4" name="object 4">
            <a:extLst>
              <a:ext uri="{FF2B5EF4-FFF2-40B4-BE49-F238E27FC236}">
                <a16:creationId xmlns:a16="http://schemas.microsoft.com/office/drawing/2014/main" id="{C3DAE31C-0370-78AC-AE56-37D08813962C}"/>
              </a:ext>
            </a:extLst>
          </p:cNvPr>
          <p:cNvPicPr/>
          <p:nvPr/>
        </p:nvPicPr>
        <p:blipFill>
          <a:blip r:embed="rId3" cstate="print"/>
          <a:stretch>
            <a:fillRect/>
          </a:stretch>
        </p:blipFill>
        <p:spPr>
          <a:xfrm>
            <a:off x="7332776" y="1506375"/>
            <a:ext cx="3610355" cy="2516124"/>
          </a:xfrm>
          <a:prstGeom prst="rect">
            <a:avLst/>
          </a:prstGeom>
        </p:spPr>
      </p:pic>
    </p:spTree>
    <p:extLst>
      <p:ext uri="{BB962C8B-B14F-4D97-AF65-F5344CB8AC3E}">
        <p14:creationId xmlns:p14="http://schemas.microsoft.com/office/powerpoint/2010/main" val="30230312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Enrutamiento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La </a:t>
            </a:r>
            <a:r>
              <a:rPr lang="en-US" sz="1800" dirty="0" err="1"/>
              <a:t>ruta</a:t>
            </a:r>
            <a:r>
              <a:rPr lang="en-US" sz="1800" dirty="0"/>
              <a:t> base del </a:t>
            </a:r>
            <a:r>
              <a:rPr lang="en-US" sz="1800" dirty="0" err="1"/>
              <a:t>controlador</a:t>
            </a:r>
            <a:r>
              <a:rPr lang="en-US" sz="1800" dirty="0"/>
              <a:t> se </a:t>
            </a:r>
            <a:r>
              <a:rPr lang="en-US" sz="1800" dirty="0" err="1"/>
              <a:t>especifica</a:t>
            </a:r>
            <a:r>
              <a:rPr lang="en-US" sz="1800" dirty="0"/>
              <a:t> </a:t>
            </a:r>
            <a:r>
              <a:rPr lang="en-US" sz="1800" dirty="0" err="1"/>
              <a:t>mediante</a:t>
            </a:r>
            <a:r>
              <a:rPr lang="en-US" sz="1800" dirty="0"/>
              <a:t> </a:t>
            </a:r>
            <a:r>
              <a:rPr lang="en-US" sz="1800" dirty="0" err="1"/>
              <a:t>el</a:t>
            </a:r>
            <a:r>
              <a:rPr lang="en-US" sz="1800" dirty="0"/>
              <a:t> </a:t>
            </a:r>
            <a:r>
              <a:rPr lang="en-US" sz="1800" dirty="0" err="1"/>
              <a:t>atributo</a:t>
            </a:r>
            <a:r>
              <a:rPr lang="en-US" sz="1800" dirty="0"/>
              <a:t> Route</a:t>
            </a:r>
          </a:p>
          <a:p>
            <a:r>
              <a:rPr lang="en-US" sz="1800" dirty="0"/>
              <a:t>La </a:t>
            </a:r>
            <a:r>
              <a:rPr lang="en-US" sz="1800" dirty="0" err="1"/>
              <a:t>ruta</a:t>
            </a:r>
            <a:r>
              <a:rPr lang="en-US" sz="1800" dirty="0"/>
              <a:t> de </a:t>
            </a:r>
            <a:r>
              <a:rPr lang="en-US" sz="1800" dirty="0" err="1"/>
              <a:t>cada</a:t>
            </a:r>
            <a:r>
              <a:rPr lang="en-US" sz="1800" dirty="0"/>
              <a:t> </a:t>
            </a:r>
            <a:r>
              <a:rPr lang="en-US" sz="1800" dirty="0" err="1"/>
              <a:t>acción</a:t>
            </a:r>
            <a:r>
              <a:rPr lang="en-US" sz="1800" dirty="0"/>
              <a:t> y </a:t>
            </a:r>
            <a:r>
              <a:rPr lang="en-US" sz="1800" dirty="0" err="1"/>
              <a:t>el</a:t>
            </a:r>
            <a:r>
              <a:rPr lang="en-US" sz="1800" dirty="0"/>
              <a:t> verbo HTTP </a:t>
            </a:r>
            <a:r>
              <a:rPr lang="en-US" sz="1800" dirty="0" err="1"/>
              <a:t>correspondiente</a:t>
            </a:r>
            <a:r>
              <a:rPr lang="en-US" sz="1800" dirty="0"/>
              <a:t> se </a:t>
            </a:r>
            <a:r>
              <a:rPr lang="en-US" sz="1800" dirty="0" err="1"/>
              <a:t>especifican</a:t>
            </a:r>
            <a:r>
              <a:rPr lang="en-US" sz="1800" dirty="0"/>
              <a:t> </a:t>
            </a:r>
            <a:r>
              <a:rPr lang="en-US" sz="1800" dirty="0" err="1"/>
              <a:t>mediante</a:t>
            </a:r>
            <a:r>
              <a:rPr lang="en-US" sz="1800" dirty="0"/>
              <a:t> </a:t>
            </a:r>
            <a:r>
              <a:rPr lang="en-US" sz="1800" dirty="0" err="1"/>
              <a:t>atributos</a:t>
            </a:r>
            <a:r>
              <a:rPr lang="en-US" sz="1800" dirty="0"/>
              <a:t> </a:t>
            </a:r>
            <a:r>
              <a:rPr lang="en-US" sz="1800" dirty="0" err="1"/>
              <a:t>como</a:t>
            </a:r>
            <a:r>
              <a:rPr lang="en-US" sz="1800" dirty="0"/>
              <a:t> </a:t>
            </a:r>
            <a:r>
              <a:rPr lang="en-US" sz="1800" dirty="0" err="1"/>
              <a:t>HttpGet</a:t>
            </a:r>
            <a:endParaRPr lang="en-US" sz="1800" dirty="0"/>
          </a:p>
          <a:p>
            <a:pPr lvl="1"/>
            <a:r>
              <a:rPr lang="en-US" sz="1600" dirty="0"/>
              <a:t>El conjunto </a:t>
            </a:r>
            <a:r>
              <a:rPr lang="en-US" sz="1600" dirty="0" err="1"/>
              <a:t>ruta</a:t>
            </a:r>
            <a:r>
              <a:rPr lang="en-US" sz="1600" dirty="0"/>
              <a:t> + verbo </a:t>
            </a:r>
            <a:r>
              <a:rPr lang="en-US" sz="1600" dirty="0" err="1"/>
              <a:t>debe</a:t>
            </a:r>
            <a:r>
              <a:rPr lang="en-US" sz="1600" dirty="0"/>
              <a:t> ser </a:t>
            </a:r>
            <a:r>
              <a:rPr lang="en-US" sz="1600" dirty="0" err="1"/>
              <a:t>único</a:t>
            </a:r>
            <a:r>
              <a:rPr lang="en-US" sz="1600" dirty="0"/>
              <a:t> para </a:t>
            </a:r>
            <a:r>
              <a:rPr lang="en-US" sz="1600" dirty="0" err="1"/>
              <a:t>cada</a:t>
            </a:r>
            <a:r>
              <a:rPr lang="en-US" sz="1600" dirty="0"/>
              <a:t> </a:t>
            </a:r>
            <a:r>
              <a:rPr lang="en-US" sz="1600" dirty="0" err="1"/>
              <a:t>acción</a:t>
            </a:r>
            <a:endParaRPr lang="en-US" sz="1600" dirty="0"/>
          </a:p>
          <a:p>
            <a:r>
              <a:rPr lang="en-US" sz="1800" dirty="0"/>
              <a:t>Se </a:t>
            </a:r>
            <a:r>
              <a:rPr lang="en-US" sz="1800" dirty="0" err="1"/>
              <a:t>pueden</a:t>
            </a:r>
            <a:r>
              <a:rPr lang="en-US" sz="1800" dirty="0"/>
              <a:t> usar </a:t>
            </a:r>
            <a:r>
              <a:rPr lang="en-US" sz="1800" dirty="0" err="1"/>
              <a:t>ciertas</a:t>
            </a:r>
            <a:r>
              <a:rPr lang="en-US" sz="1800" dirty="0"/>
              <a:t> palabras </a:t>
            </a:r>
            <a:r>
              <a:rPr lang="en-US" sz="1800" dirty="0" err="1"/>
              <a:t>reservadas</a:t>
            </a:r>
            <a:r>
              <a:rPr lang="en-US" sz="1800" dirty="0"/>
              <a:t> para </a:t>
            </a:r>
            <a:r>
              <a:rPr lang="en-US" sz="1800" dirty="0" err="1"/>
              <a:t>evitar</a:t>
            </a:r>
            <a:r>
              <a:rPr lang="en-US" sz="1800" dirty="0"/>
              <a:t> magic-strings </a:t>
            </a:r>
            <a:r>
              <a:rPr lang="en-US" sz="1800" dirty="0" err="1"/>
              <a:t>en</a:t>
            </a:r>
            <a:r>
              <a:rPr lang="en-US" sz="1800" dirty="0"/>
              <a:t> las </a:t>
            </a:r>
            <a:r>
              <a:rPr lang="en-US" sz="1800" dirty="0" err="1"/>
              <a:t>rutas</a:t>
            </a:r>
            <a:r>
              <a:rPr lang="en-US" sz="1800" dirty="0"/>
              <a:t>:</a:t>
            </a:r>
          </a:p>
          <a:p>
            <a:pPr lvl="1"/>
            <a:r>
              <a:rPr lang="en-US" sz="1600" dirty="0">
                <a:solidFill>
                  <a:schemeClr val="accent1"/>
                </a:solidFill>
              </a:rPr>
              <a:t>[controller] </a:t>
            </a:r>
            <a:r>
              <a:rPr lang="en-US" sz="1600" dirty="0"/>
              <a:t>Para </a:t>
            </a:r>
            <a:r>
              <a:rPr lang="en-US" sz="1600" dirty="0" err="1"/>
              <a:t>referirnos</a:t>
            </a:r>
            <a:r>
              <a:rPr lang="en-US" sz="1600" dirty="0"/>
              <a:t> al </a:t>
            </a:r>
            <a:r>
              <a:rPr lang="en-US" sz="1600" dirty="0" err="1"/>
              <a:t>nombre</a:t>
            </a:r>
            <a:r>
              <a:rPr lang="en-US" sz="1600" dirty="0"/>
              <a:t> del </a:t>
            </a:r>
            <a:r>
              <a:rPr lang="en-US" sz="1600" dirty="0" err="1"/>
              <a:t>controlador</a:t>
            </a:r>
            <a:endParaRPr lang="en-US" sz="1600" dirty="0"/>
          </a:p>
          <a:p>
            <a:pPr lvl="1"/>
            <a:r>
              <a:rPr lang="en-US" sz="1600" dirty="0">
                <a:solidFill>
                  <a:schemeClr val="accent1"/>
                </a:solidFill>
              </a:rPr>
              <a:t>[action] </a:t>
            </a:r>
            <a:r>
              <a:rPr lang="en-US" sz="1600" dirty="0"/>
              <a:t>Para </a:t>
            </a:r>
            <a:r>
              <a:rPr lang="en-US" sz="1600" dirty="0" err="1"/>
              <a:t>referirnos</a:t>
            </a:r>
            <a:r>
              <a:rPr lang="en-US" sz="1600" dirty="0"/>
              <a:t> al </a:t>
            </a:r>
            <a:r>
              <a:rPr lang="en-US" sz="1600" dirty="0" err="1"/>
              <a:t>nombre</a:t>
            </a:r>
            <a:r>
              <a:rPr lang="en-US" sz="1600" dirty="0"/>
              <a:t> de la </a:t>
            </a:r>
            <a:r>
              <a:rPr lang="en-US" sz="1600" dirty="0" err="1"/>
              <a:t>acción</a:t>
            </a:r>
            <a:endParaRPr lang="en-US" sz="1600" dirty="0"/>
          </a:p>
        </p:txBody>
      </p:sp>
      <p:pic>
        <p:nvPicPr>
          <p:cNvPr id="2" name="object 4">
            <a:extLst>
              <a:ext uri="{FF2B5EF4-FFF2-40B4-BE49-F238E27FC236}">
                <a16:creationId xmlns:a16="http://schemas.microsoft.com/office/drawing/2014/main" id="{578E3B41-89BA-7578-36B2-3A946F52CAF7}"/>
              </a:ext>
            </a:extLst>
          </p:cNvPr>
          <p:cNvPicPr/>
          <p:nvPr/>
        </p:nvPicPr>
        <p:blipFill>
          <a:blip r:embed="rId2" cstate="print"/>
          <a:stretch>
            <a:fillRect/>
          </a:stretch>
        </p:blipFill>
        <p:spPr>
          <a:xfrm>
            <a:off x="7799086" y="2926447"/>
            <a:ext cx="3919728" cy="2066544"/>
          </a:xfrm>
          <a:prstGeom prst="rect">
            <a:avLst/>
          </a:prstGeom>
        </p:spPr>
      </p:pic>
    </p:spTree>
    <p:extLst>
      <p:ext uri="{BB962C8B-B14F-4D97-AF65-F5344CB8AC3E}">
        <p14:creationId xmlns:p14="http://schemas.microsoft.com/office/powerpoint/2010/main" val="1401875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a:t>Binding</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El modo de </a:t>
            </a:r>
            <a:r>
              <a:rPr lang="en-US" sz="1800" dirty="0" err="1"/>
              <a:t>mapear</a:t>
            </a:r>
            <a:r>
              <a:rPr lang="en-US" sz="1800" dirty="0"/>
              <a:t> </a:t>
            </a:r>
            <a:r>
              <a:rPr lang="en-US" sz="1800" dirty="0" err="1"/>
              <a:t>parámetros</a:t>
            </a:r>
            <a:r>
              <a:rPr lang="en-US" sz="1800" dirty="0"/>
              <a:t> se </a:t>
            </a:r>
            <a:r>
              <a:rPr lang="en-US" sz="1800" dirty="0" err="1"/>
              <a:t>especifica</a:t>
            </a:r>
            <a:r>
              <a:rPr lang="en-US" sz="1800" dirty="0"/>
              <a:t> con </a:t>
            </a:r>
            <a:r>
              <a:rPr lang="en-US" sz="1800" dirty="0" err="1"/>
              <a:t>atributos</a:t>
            </a:r>
            <a:r>
              <a:rPr lang="en-US" sz="1800" dirty="0"/>
              <a:t>:</a:t>
            </a:r>
          </a:p>
          <a:p>
            <a:pPr lvl="1"/>
            <a:r>
              <a:rPr lang="en-US" sz="1600" dirty="0" err="1"/>
              <a:t>FromRoute</a:t>
            </a:r>
            <a:endParaRPr lang="en-US" sz="1600" dirty="0"/>
          </a:p>
          <a:p>
            <a:pPr lvl="1"/>
            <a:r>
              <a:rPr lang="en-US" sz="1600" dirty="0" err="1"/>
              <a:t>FromQuery</a:t>
            </a:r>
            <a:endParaRPr lang="en-US" sz="1600" dirty="0"/>
          </a:p>
          <a:p>
            <a:pPr lvl="1"/>
            <a:r>
              <a:rPr lang="en-US" sz="1600" dirty="0" err="1"/>
              <a:t>FromBody</a:t>
            </a:r>
            <a:endParaRPr lang="en-US" sz="1600" dirty="0"/>
          </a:p>
          <a:p>
            <a:pPr lvl="1"/>
            <a:r>
              <a:rPr lang="en-US" sz="1600" dirty="0" err="1"/>
              <a:t>FromHeader</a:t>
            </a:r>
            <a:endParaRPr lang="en-US" sz="1600" dirty="0"/>
          </a:p>
          <a:p>
            <a:pPr lvl="1"/>
            <a:r>
              <a:rPr lang="en-US" sz="1600" dirty="0" err="1"/>
              <a:t>FromForm</a:t>
            </a:r>
            <a:endParaRPr lang="en-US" sz="1600" dirty="0"/>
          </a:p>
          <a:p>
            <a:pPr lvl="1"/>
            <a:r>
              <a:rPr lang="en-US" sz="1600" dirty="0" err="1"/>
              <a:t>FromServices</a:t>
            </a:r>
            <a:endParaRPr lang="en-US" sz="1600" dirty="0"/>
          </a:p>
        </p:txBody>
      </p:sp>
      <p:pic>
        <p:nvPicPr>
          <p:cNvPr id="5" name="object 4">
            <a:extLst>
              <a:ext uri="{FF2B5EF4-FFF2-40B4-BE49-F238E27FC236}">
                <a16:creationId xmlns:a16="http://schemas.microsoft.com/office/drawing/2014/main" id="{BC5938C4-17FF-8448-516D-7D0D1D2E7A73}"/>
              </a:ext>
            </a:extLst>
          </p:cNvPr>
          <p:cNvPicPr/>
          <p:nvPr/>
        </p:nvPicPr>
        <p:blipFill>
          <a:blip r:embed="rId2" cstate="print"/>
          <a:stretch>
            <a:fillRect/>
          </a:stretch>
        </p:blipFill>
        <p:spPr>
          <a:xfrm>
            <a:off x="7507162" y="2982431"/>
            <a:ext cx="3919728" cy="2066544"/>
          </a:xfrm>
          <a:prstGeom prst="rect">
            <a:avLst/>
          </a:prstGeom>
        </p:spPr>
      </p:pic>
    </p:spTree>
    <p:extLst>
      <p:ext uri="{BB962C8B-B14F-4D97-AF65-F5344CB8AC3E}">
        <p14:creationId xmlns:p14="http://schemas.microsoft.com/office/powerpoint/2010/main" val="31222434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Respuestas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Una </a:t>
            </a:r>
            <a:r>
              <a:rPr lang="en-US" sz="1800" dirty="0" err="1"/>
              <a:t>acción</a:t>
            </a:r>
            <a:r>
              <a:rPr lang="en-US" sz="1800" dirty="0"/>
              <a:t> </a:t>
            </a:r>
            <a:r>
              <a:rPr lang="en-US" sz="1800" dirty="0" err="1"/>
              <a:t>puede</a:t>
            </a:r>
            <a:r>
              <a:rPr lang="en-US" sz="1800" dirty="0"/>
              <a:t> </a:t>
            </a:r>
            <a:r>
              <a:rPr lang="en-US" sz="1800" dirty="0" err="1"/>
              <a:t>devolver</a:t>
            </a:r>
            <a:r>
              <a:rPr lang="en-US" sz="1800" dirty="0"/>
              <a:t> </a:t>
            </a:r>
            <a:r>
              <a:rPr lang="en-US" sz="1800" dirty="0" err="1"/>
              <a:t>directamente</a:t>
            </a:r>
            <a:r>
              <a:rPr lang="en-US" sz="1800" dirty="0"/>
              <a:t> </a:t>
            </a:r>
            <a:r>
              <a:rPr lang="en-US" sz="1800" dirty="0" err="1"/>
              <a:t>el</a:t>
            </a:r>
            <a:r>
              <a:rPr lang="en-US" sz="1800" dirty="0"/>
              <a:t> </a:t>
            </a:r>
            <a:r>
              <a:rPr lang="en-US" sz="1800" dirty="0" err="1"/>
              <a:t>modelo</a:t>
            </a:r>
            <a:r>
              <a:rPr lang="en-US" sz="1800" dirty="0"/>
              <a:t> de </a:t>
            </a:r>
            <a:r>
              <a:rPr lang="en-US" sz="1800" dirty="0" err="1"/>
              <a:t>datos</a:t>
            </a:r>
            <a:endParaRPr lang="en-US" sz="1800" dirty="0"/>
          </a:p>
          <a:p>
            <a:pPr lvl="1"/>
            <a:r>
              <a:rPr lang="en-US" sz="1400" dirty="0"/>
              <a:t>Una </a:t>
            </a:r>
            <a:r>
              <a:rPr lang="en-US" sz="1400" dirty="0" err="1"/>
              <a:t>respuesta</a:t>
            </a:r>
            <a:r>
              <a:rPr lang="en-US" sz="1400" dirty="0"/>
              <a:t> con </a:t>
            </a:r>
            <a:r>
              <a:rPr lang="en-US" sz="1400" dirty="0" err="1"/>
              <a:t>modelo</a:t>
            </a:r>
            <a:r>
              <a:rPr lang="en-US" sz="1400" dirty="0"/>
              <a:t> de </a:t>
            </a:r>
            <a:r>
              <a:rPr lang="en-US" sz="1400" dirty="0" err="1"/>
              <a:t>datos</a:t>
            </a:r>
            <a:r>
              <a:rPr lang="en-US" sz="1400" dirty="0"/>
              <a:t> es </a:t>
            </a:r>
            <a:r>
              <a:rPr lang="en-US" sz="1400" dirty="0" err="1"/>
              <a:t>equivalente</a:t>
            </a:r>
            <a:r>
              <a:rPr lang="en-US" sz="1400" dirty="0"/>
              <a:t> a un 200 (OK).</a:t>
            </a:r>
          </a:p>
          <a:p>
            <a:r>
              <a:rPr lang="en-US" sz="1800" dirty="0"/>
              <a:t>Lo habitual es </a:t>
            </a:r>
            <a:r>
              <a:rPr lang="en-US" sz="1800" dirty="0" err="1"/>
              <a:t>devolver</a:t>
            </a:r>
            <a:r>
              <a:rPr lang="en-US" sz="1800" dirty="0"/>
              <a:t> </a:t>
            </a:r>
            <a:r>
              <a:rPr lang="en-US" sz="1800" dirty="0" err="1"/>
              <a:t>IActionResult</a:t>
            </a:r>
            <a:r>
              <a:rPr lang="en-US" sz="1800" dirty="0"/>
              <a:t>, para </a:t>
            </a:r>
            <a:r>
              <a:rPr lang="en-US" sz="1800" dirty="0" err="1"/>
              <a:t>poder</a:t>
            </a:r>
            <a:r>
              <a:rPr lang="en-US" sz="1800" dirty="0"/>
              <a:t> </a:t>
            </a:r>
            <a:r>
              <a:rPr lang="en-US" sz="1800" dirty="0" err="1"/>
              <a:t>emplear</a:t>
            </a:r>
            <a:r>
              <a:rPr lang="en-US" sz="1800" dirty="0"/>
              <a:t> </a:t>
            </a:r>
            <a:r>
              <a:rPr lang="en-US" sz="1800" dirty="0" err="1"/>
              <a:t>métodos</a:t>
            </a:r>
            <a:r>
              <a:rPr lang="en-US" sz="1800" dirty="0"/>
              <a:t> para </a:t>
            </a:r>
            <a:r>
              <a:rPr lang="en-US" sz="1800" dirty="0" err="1"/>
              <a:t>cada</a:t>
            </a:r>
            <a:r>
              <a:rPr lang="en-US" sz="1800" dirty="0"/>
              <a:t> </a:t>
            </a:r>
            <a:r>
              <a:rPr lang="en-US" sz="1800" dirty="0" err="1"/>
              <a:t>estado</a:t>
            </a:r>
            <a:r>
              <a:rPr lang="en-US" sz="1800" dirty="0"/>
              <a:t> HTTP </a:t>
            </a:r>
            <a:r>
              <a:rPr lang="en-US" sz="1800" dirty="0" err="1"/>
              <a:t>como</a:t>
            </a:r>
            <a:r>
              <a:rPr lang="en-US" sz="1800" dirty="0"/>
              <a:t>:</a:t>
            </a:r>
          </a:p>
          <a:p>
            <a:pPr lvl="1"/>
            <a:r>
              <a:rPr lang="en-US" sz="1400" dirty="0"/>
              <a:t>Ok()</a:t>
            </a:r>
          </a:p>
          <a:p>
            <a:pPr lvl="1"/>
            <a:r>
              <a:rPr lang="en-US" sz="1400" dirty="0" err="1"/>
              <a:t>NotFound</a:t>
            </a:r>
            <a:r>
              <a:rPr lang="en-US" sz="1400" dirty="0"/>
              <a:t>()</a:t>
            </a:r>
          </a:p>
          <a:p>
            <a:pPr lvl="1"/>
            <a:r>
              <a:rPr lang="en-US" sz="1400" dirty="0"/>
              <a:t>Created()</a:t>
            </a:r>
          </a:p>
          <a:p>
            <a:pPr lvl="1"/>
            <a:r>
              <a:rPr lang="en-US" sz="1400" dirty="0" err="1"/>
              <a:t>NoContent</a:t>
            </a:r>
            <a:r>
              <a:rPr lang="en-US" sz="1400" dirty="0"/>
              <a:t>()</a:t>
            </a:r>
          </a:p>
        </p:txBody>
      </p:sp>
      <p:pic>
        <p:nvPicPr>
          <p:cNvPr id="3" name="object 4">
            <a:extLst>
              <a:ext uri="{FF2B5EF4-FFF2-40B4-BE49-F238E27FC236}">
                <a16:creationId xmlns:a16="http://schemas.microsoft.com/office/drawing/2014/main" id="{34252155-DB3C-36F4-E781-17A240B96083}"/>
              </a:ext>
            </a:extLst>
          </p:cNvPr>
          <p:cNvPicPr/>
          <p:nvPr/>
        </p:nvPicPr>
        <p:blipFill>
          <a:blip r:embed="rId2" cstate="print"/>
          <a:stretch>
            <a:fillRect/>
          </a:stretch>
        </p:blipFill>
        <p:spPr>
          <a:xfrm>
            <a:off x="7714488" y="2982431"/>
            <a:ext cx="4087367" cy="2154936"/>
          </a:xfrm>
          <a:prstGeom prst="rect">
            <a:avLst/>
          </a:prstGeom>
        </p:spPr>
      </p:pic>
    </p:spTree>
    <p:extLst>
      <p:ext uri="{BB962C8B-B14F-4D97-AF65-F5344CB8AC3E}">
        <p14:creationId xmlns:p14="http://schemas.microsoft.com/office/powerpoint/2010/main" val="36421738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ApiController</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982431"/>
            <a:ext cx="5409240" cy="3636083"/>
          </a:xfrm>
        </p:spPr>
        <p:txBody>
          <a:bodyPr/>
          <a:lstStyle/>
          <a:p>
            <a:r>
              <a:rPr lang="en-US" sz="1800" dirty="0" err="1"/>
              <a:t>Aplicar</a:t>
            </a:r>
            <a:r>
              <a:rPr lang="en-US" sz="1800" dirty="0"/>
              <a:t> </a:t>
            </a:r>
            <a:r>
              <a:rPr lang="en-US" sz="1800" dirty="0" err="1"/>
              <a:t>el</a:t>
            </a:r>
            <a:r>
              <a:rPr lang="en-US" sz="1800" dirty="0"/>
              <a:t> </a:t>
            </a:r>
            <a:r>
              <a:rPr lang="en-US" sz="1800" dirty="0" err="1"/>
              <a:t>atributo</a:t>
            </a:r>
            <a:r>
              <a:rPr lang="en-US" sz="1800" dirty="0"/>
              <a:t> </a:t>
            </a:r>
            <a:r>
              <a:rPr lang="en-US" sz="1800" dirty="0" err="1"/>
              <a:t>ApiController</a:t>
            </a:r>
            <a:r>
              <a:rPr lang="en-US" sz="1800" dirty="0"/>
              <a:t> al </a:t>
            </a:r>
            <a:r>
              <a:rPr lang="en-US" sz="1800" dirty="0" err="1"/>
              <a:t>controlador</a:t>
            </a:r>
            <a:r>
              <a:rPr lang="en-US" sz="1800" dirty="0"/>
              <a:t>, </a:t>
            </a:r>
            <a:r>
              <a:rPr lang="en-US" sz="1800" dirty="0" err="1"/>
              <a:t>aplica</a:t>
            </a:r>
            <a:r>
              <a:rPr lang="en-US" sz="1800" dirty="0"/>
              <a:t> </a:t>
            </a:r>
            <a:r>
              <a:rPr lang="en-US" sz="1800" dirty="0" err="1"/>
              <a:t>ciertas</a:t>
            </a:r>
            <a:r>
              <a:rPr lang="en-US" sz="1800" dirty="0"/>
              <a:t> </a:t>
            </a:r>
            <a:r>
              <a:rPr lang="en-US" sz="1800" dirty="0" err="1"/>
              <a:t>reglas</a:t>
            </a:r>
            <a:r>
              <a:rPr lang="en-US" sz="1800" dirty="0"/>
              <a:t> </a:t>
            </a:r>
            <a:r>
              <a:rPr lang="en-US" sz="1800" dirty="0" err="1"/>
              <a:t>útiles</a:t>
            </a:r>
            <a:r>
              <a:rPr lang="en-US" sz="1800" dirty="0"/>
              <a:t> de forma </a:t>
            </a:r>
            <a:r>
              <a:rPr lang="en-US" sz="1800" dirty="0" err="1"/>
              <a:t>automática</a:t>
            </a:r>
            <a:endParaRPr lang="en-US" sz="1800" dirty="0"/>
          </a:p>
          <a:p>
            <a:pPr lvl="1"/>
            <a:r>
              <a:rPr lang="en-US" sz="1600" dirty="0"/>
              <a:t>Binding de </a:t>
            </a:r>
            <a:r>
              <a:rPr lang="en-US" sz="1600" dirty="0" err="1"/>
              <a:t>datos</a:t>
            </a:r>
            <a:r>
              <a:rPr lang="en-US" sz="1600" dirty="0"/>
              <a:t> </a:t>
            </a:r>
            <a:r>
              <a:rPr lang="en-US" sz="1600" dirty="0" err="1"/>
              <a:t>más</a:t>
            </a:r>
            <a:r>
              <a:rPr lang="en-US" sz="1600" dirty="0"/>
              <a:t> </a:t>
            </a:r>
            <a:r>
              <a:rPr lang="en-US" sz="1600" dirty="0" err="1"/>
              <a:t>inteligente</a:t>
            </a:r>
            <a:r>
              <a:rPr lang="en-US" sz="1600" dirty="0"/>
              <a:t>:</a:t>
            </a:r>
          </a:p>
          <a:p>
            <a:pPr lvl="2"/>
            <a:r>
              <a:rPr lang="en-US" sz="1400" dirty="0" err="1"/>
              <a:t>FromBody</a:t>
            </a:r>
            <a:r>
              <a:rPr lang="en-US" sz="1400" dirty="0"/>
              <a:t>: </a:t>
            </a:r>
            <a:r>
              <a:rPr lang="en-US" sz="1400" dirty="0" err="1"/>
              <a:t>inferido</a:t>
            </a:r>
            <a:r>
              <a:rPr lang="en-US" sz="1400" dirty="0"/>
              <a:t> para </a:t>
            </a:r>
            <a:r>
              <a:rPr lang="en-US" sz="1400" dirty="0" err="1"/>
              <a:t>tipos</a:t>
            </a:r>
            <a:r>
              <a:rPr lang="en-US" sz="1400" dirty="0"/>
              <a:t> </a:t>
            </a:r>
            <a:r>
              <a:rPr lang="en-US" sz="1400" dirty="0" err="1"/>
              <a:t>complejos</a:t>
            </a:r>
            <a:endParaRPr lang="en-US" sz="1400" dirty="0"/>
          </a:p>
          <a:p>
            <a:pPr lvl="2"/>
            <a:r>
              <a:rPr lang="en-US" sz="1400" dirty="0" err="1"/>
              <a:t>FromForm</a:t>
            </a:r>
            <a:r>
              <a:rPr lang="en-US" sz="1400" dirty="0"/>
              <a:t> para </a:t>
            </a:r>
            <a:r>
              <a:rPr lang="en-US" sz="1400" dirty="0" err="1"/>
              <a:t>ciertos</a:t>
            </a:r>
            <a:r>
              <a:rPr lang="en-US" sz="1400" dirty="0"/>
              <a:t> </a:t>
            </a:r>
            <a:r>
              <a:rPr lang="en-US" sz="1400" dirty="0" err="1"/>
              <a:t>tipos</a:t>
            </a:r>
            <a:r>
              <a:rPr lang="en-US" sz="1400" dirty="0"/>
              <a:t> de </a:t>
            </a:r>
            <a:r>
              <a:rPr lang="en-US" sz="1400" dirty="0" err="1"/>
              <a:t>datos</a:t>
            </a:r>
            <a:endParaRPr lang="en-US" sz="1400" dirty="0"/>
          </a:p>
          <a:p>
            <a:pPr lvl="2"/>
            <a:r>
              <a:rPr lang="en-US" sz="1400" dirty="0" err="1"/>
              <a:t>FromRoute</a:t>
            </a:r>
            <a:r>
              <a:rPr lang="en-US" sz="1400" dirty="0"/>
              <a:t> </a:t>
            </a:r>
            <a:r>
              <a:rPr lang="en-US" sz="1400" dirty="0" err="1"/>
              <a:t>si</a:t>
            </a:r>
            <a:r>
              <a:rPr lang="en-US" sz="1400" dirty="0"/>
              <a:t> </a:t>
            </a:r>
            <a:r>
              <a:rPr lang="en-US" sz="1400" dirty="0" err="1"/>
              <a:t>el</a:t>
            </a:r>
            <a:r>
              <a:rPr lang="en-US" sz="1400" dirty="0"/>
              <a:t> </a:t>
            </a:r>
            <a:r>
              <a:rPr lang="en-US" sz="1400" dirty="0" err="1"/>
              <a:t>nombre</a:t>
            </a:r>
            <a:r>
              <a:rPr lang="en-US" sz="1400" dirty="0"/>
              <a:t> coincide con un </a:t>
            </a:r>
            <a:r>
              <a:rPr lang="en-US" sz="1400" dirty="0" err="1"/>
              <a:t>parámetro</a:t>
            </a:r>
            <a:r>
              <a:rPr lang="en-US" sz="1400" dirty="0"/>
              <a:t> de la </a:t>
            </a:r>
            <a:r>
              <a:rPr lang="en-US" sz="1400" dirty="0" err="1"/>
              <a:t>ruta</a:t>
            </a:r>
            <a:endParaRPr lang="en-US" sz="1400" dirty="0"/>
          </a:p>
          <a:p>
            <a:pPr lvl="2"/>
            <a:r>
              <a:rPr lang="en-US" sz="1400" dirty="0" err="1"/>
              <a:t>FromQuery</a:t>
            </a:r>
            <a:r>
              <a:rPr lang="en-US" sz="1400" dirty="0"/>
              <a:t> para </a:t>
            </a:r>
            <a:r>
              <a:rPr lang="en-US" sz="1400" dirty="0" err="1"/>
              <a:t>el</a:t>
            </a:r>
            <a:r>
              <a:rPr lang="en-US" sz="1400" dirty="0"/>
              <a:t> resto</a:t>
            </a:r>
          </a:p>
          <a:p>
            <a:pPr lvl="1"/>
            <a:r>
              <a:rPr lang="en-US" sz="1600" dirty="0" err="1"/>
              <a:t>Validación</a:t>
            </a:r>
            <a:r>
              <a:rPr lang="en-US" sz="1600" dirty="0"/>
              <a:t> </a:t>
            </a:r>
            <a:r>
              <a:rPr lang="en-US" sz="1600" dirty="0" err="1"/>
              <a:t>automática</a:t>
            </a:r>
            <a:r>
              <a:rPr lang="en-US" sz="1600" dirty="0"/>
              <a:t> del model de </a:t>
            </a:r>
            <a:r>
              <a:rPr lang="en-US" sz="1600" dirty="0" err="1"/>
              <a:t>datos</a:t>
            </a:r>
            <a:endParaRPr lang="en-US" sz="1600" dirty="0"/>
          </a:p>
          <a:p>
            <a:pPr lvl="2"/>
            <a:r>
              <a:rPr lang="en-US" sz="1400" dirty="0"/>
              <a:t>No es </a:t>
            </a:r>
            <a:r>
              <a:rPr lang="en-US" sz="1400" dirty="0" err="1"/>
              <a:t>necesario</a:t>
            </a:r>
            <a:r>
              <a:rPr lang="en-US" sz="1400" dirty="0"/>
              <a:t> </a:t>
            </a:r>
            <a:r>
              <a:rPr lang="en-US" sz="1400" dirty="0" err="1"/>
              <a:t>llamar</a:t>
            </a:r>
            <a:r>
              <a:rPr lang="en-US" sz="1400" dirty="0"/>
              <a:t> a </a:t>
            </a:r>
            <a:r>
              <a:rPr lang="en-US" sz="1400" dirty="0" err="1"/>
              <a:t>ModelState.IsValid</a:t>
            </a:r>
            <a:endParaRPr lang="en-US" sz="1400" dirty="0"/>
          </a:p>
        </p:txBody>
      </p:sp>
      <p:pic>
        <p:nvPicPr>
          <p:cNvPr id="9" name="Imagen 8">
            <a:extLst>
              <a:ext uri="{FF2B5EF4-FFF2-40B4-BE49-F238E27FC236}">
                <a16:creationId xmlns:a16="http://schemas.microsoft.com/office/drawing/2014/main" id="{A0174F67-3F77-3840-BFE9-A79D636814C2}"/>
              </a:ext>
            </a:extLst>
          </p:cNvPr>
          <p:cNvPicPr>
            <a:picLocks noChangeAspect="1"/>
          </p:cNvPicPr>
          <p:nvPr/>
        </p:nvPicPr>
        <p:blipFill>
          <a:blip r:embed="rId2"/>
          <a:stretch>
            <a:fillRect/>
          </a:stretch>
        </p:blipFill>
        <p:spPr>
          <a:xfrm>
            <a:off x="6481665" y="2982431"/>
            <a:ext cx="5212119" cy="3127272"/>
          </a:xfrm>
          <a:prstGeom prst="rect">
            <a:avLst/>
          </a:prstGeom>
        </p:spPr>
      </p:pic>
    </p:spTree>
    <p:extLst>
      <p:ext uri="{BB962C8B-B14F-4D97-AF65-F5344CB8AC3E}">
        <p14:creationId xmlns:p14="http://schemas.microsoft.com/office/powerpoint/2010/main" val="1995865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040313" cy="1336352"/>
          </a:xfrm>
        </p:spPr>
        <p:txBody>
          <a:bodyPr/>
          <a:lstStyle/>
          <a:p>
            <a:r>
              <a:rPr lang="es-ES"/>
              <a:t>Visual Studio 2022</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900804"/>
            <a:ext cx="4345549" cy="651610"/>
          </a:xfrm>
        </p:spPr>
        <p:txBody>
          <a:bodyPr/>
          <a:lstStyle/>
          <a:p>
            <a:r>
              <a:rPr lang="es-ES"/>
              <a:t>El IDE oficial de Microsoft más potente </a:t>
            </a:r>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6" y="3719804"/>
            <a:ext cx="4108644" cy="2625434"/>
          </a:xfrm>
        </p:spPr>
        <p:txBody>
          <a:bodyPr/>
          <a:lstStyle/>
          <a:p>
            <a:r>
              <a:rPr lang="es-ES" sz="2400" dirty="0"/>
              <a:t>Productivo</a:t>
            </a:r>
          </a:p>
          <a:p>
            <a:r>
              <a:rPr lang="es-ES" sz="2400" dirty="0"/>
              <a:t>Moderno</a:t>
            </a:r>
          </a:p>
          <a:p>
            <a:r>
              <a:rPr lang="es-ES" sz="2400" dirty="0"/>
              <a:t>Innovador</a:t>
            </a:r>
          </a:p>
          <a:p>
            <a:r>
              <a:rPr lang="es-ES" sz="2400" dirty="0"/>
              <a:t>Incluye el SDK de .NET 6</a:t>
            </a:r>
          </a:p>
          <a:p>
            <a:r>
              <a:rPr lang="es-ES" sz="2400" dirty="0"/>
              <a:t>Interfaz intuitiva y potente</a:t>
            </a:r>
          </a:p>
        </p:txBody>
      </p:sp>
      <p:pic>
        <p:nvPicPr>
          <p:cNvPr id="3" name="Marcador de posición de imagen 2" descr="Captura de pantalla de computadora&#10;&#10;Descripción generada automáticamente">
            <a:extLst>
              <a:ext uri="{FF2B5EF4-FFF2-40B4-BE49-F238E27FC236}">
                <a16:creationId xmlns:a16="http://schemas.microsoft.com/office/drawing/2014/main" id="{24E45DE0-945F-F8BC-1A20-3C970EB25B1E}"/>
              </a:ext>
            </a:extLst>
          </p:cNvPr>
          <p:cNvPicPr>
            <a:picLocks noGrp="1" noChangeAspect="1"/>
          </p:cNvPicPr>
          <p:nvPr>
            <p:ph type="pic" sz="quarter" idx="15"/>
          </p:nvPr>
        </p:nvPicPr>
        <p:blipFill>
          <a:blip r:embed="rId2"/>
          <a:stretch>
            <a:fillRect/>
          </a:stretch>
        </p:blipFill>
        <p:spPr>
          <a:xfrm>
            <a:off x="5405535" y="1506375"/>
            <a:ext cx="6568413" cy="4060575"/>
          </a:xfrm>
        </p:spPr>
      </p:pic>
    </p:spTree>
    <p:extLst>
      <p:ext uri="{BB962C8B-B14F-4D97-AF65-F5344CB8AC3E}">
        <p14:creationId xmlns:p14="http://schemas.microsoft.com/office/powerpoint/2010/main" val="28938611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Versionado</a:t>
            </a:r>
            <a:r>
              <a:rPr lang="en-US" dirty="0"/>
              <a:t> de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932962" cy="3114993"/>
          </a:xfrm>
        </p:spPr>
        <p:txBody>
          <a:bodyPr/>
          <a:lstStyle/>
          <a:p>
            <a:r>
              <a:rPr lang="en-US" sz="1600" dirty="0"/>
              <a:t>Con ASP.NET Core MVC </a:t>
            </a:r>
            <a:r>
              <a:rPr lang="en-US" sz="1600" dirty="0" err="1"/>
              <a:t>podemos</a:t>
            </a:r>
            <a:r>
              <a:rPr lang="en-US" sz="1600" dirty="0"/>
              <a:t> </a:t>
            </a:r>
            <a:r>
              <a:rPr lang="en-US" sz="1600" dirty="0" err="1"/>
              <a:t>verisonar</a:t>
            </a:r>
            <a:r>
              <a:rPr lang="en-US" sz="1600" dirty="0"/>
              <a:t> </a:t>
            </a:r>
            <a:r>
              <a:rPr lang="en-US" sz="1600" dirty="0" err="1"/>
              <a:t>nuestro</a:t>
            </a:r>
            <a:r>
              <a:rPr lang="en-US" sz="1600" dirty="0"/>
              <a:t> API</a:t>
            </a:r>
          </a:p>
          <a:p>
            <a:pPr lvl="1"/>
            <a:r>
              <a:rPr lang="en-US" sz="1200" dirty="0" err="1"/>
              <a:t>Instalando</a:t>
            </a:r>
            <a:r>
              <a:rPr lang="en-US" sz="1200" dirty="0"/>
              <a:t> </a:t>
            </a:r>
            <a:r>
              <a:rPr lang="en-US" sz="1200" dirty="0" err="1"/>
              <a:t>Microsoft.AspNetCore.Mvc.Versioning</a:t>
            </a:r>
            <a:endParaRPr lang="en-US" sz="1200" dirty="0"/>
          </a:p>
          <a:p>
            <a:pPr lvl="1"/>
            <a:r>
              <a:rPr lang="en-US" sz="1200" dirty="0" err="1"/>
              <a:t>Registrando</a:t>
            </a:r>
            <a:r>
              <a:rPr lang="en-US" sz="1200" dirty="0"/>
              <a:t> </a:t>
            </a:r>
            <a:r>
              <a:rPr lang="en-US" sz="1200" dirty="0" err="1"/>
              <a:t>los</a:t>
            </a:r>
            <a:r>
              <a:rPr lang="en-US" sz="1200" dirty="0"/>
              <a:t> </a:t>
            </a:r>
            <a:r>
              <a:rPr lang="en-US" sz="1200" dirty="0" err="1"/>
              <a:t>servicios</a:t>
            </a:r>
            <a:r>
              <a:rPr lang="en-US" sz="1200" dirty="0"/>
              <a:t> </a:t>
            </a:r>
            <a:r>
              <a:rPr lang="en-US" sz="1200" dirty="0" err="1"/>
              <a:t>necesarios</a:t>
            </a:r>
            <a:endParaRPr lang="en-US" sz="1200" dirty="0"/>
          </a:p>
          <a:p>
            <a:r>
              <a:rPr lang="en-US" sz="1600" dirty="0"/>
              <a:t>Podemos </a:t>
            </a:r>
            <a:r>
              <a:rPr lang="en-US" sz="1600" dirty="0" err="1"/>
              <a:t>decorar</a:t>
            </a:r>
            <a:r>
              <a:rPr lang="en-US" sz="1600" dirty="0"/>
              <a:t> </a:t>
            </a:r>
            <a:r>
              <a:rPr lang="en-US" sz="1600" dirty="0" err="1"/>
              <a:t>los</a:t>
            </a:r>
            <a:r>
              <a:rPr lang="en-US" sz="1600" dirty="0"/>
              <a:t> </a:t>
            </a:r>
            <a:r>
              <a:rPr lang="en-US" sz="1600" dirty="0" err="1"/>
              <a:t>controladores</a:t>
            </a:r>
            <a:r>
              <a:rPr lang="en-US" sz="1600" dirty="0"/>
              <a:t> con la version del API </a:t>
            </a:r>
            <a:r>
              <a:rPr lang="en-US" sz="1600" dirty="0" err="1"/>
              <a:t>deseada</a:t>
            </a:r>
            <a:endParaRPr lang="en-US" sz="1600" dirty="0"/>
          </a:p>
          <a:p>
            <a:pPr lvl="1"/>
            <a:r>
              <a:rPr lang="en-US" sz="1200" dirty="0"/>
              <a:t>Se </a:t>
            </a:r>
            <a:r>
              <a:rPr lang="en-US" sz="1200" dirty="0" err="1"/>
              <a:t>puede</a:t>
            </a:r>
            <a:r>
              <a:rPr lang="en-US" sz="1200" dirty="0"/>
              <a:t> </a:t>
            </a:r>
            <a:r>
              <a:rPr lang="en-US" sz="1200" dirty="0" err="1"/>
              <a:t>tener</a:t>
            </a:r>
            <a:r>
              <a:rPr lang="en-US" sz="1200" dirty="0"/>
              <a:t> un </a:t>
            </a:r>
            <a:r>
              <a:rPr lang="en-US" sz="1200" dirty="0" err="1"/>
              <a:t>controlador</a:t>
            </a:r>
            <a:r>
              <a:rPr lang="en-US" sz="1200" dirty="0"/>
              <a:t> </a:t>
            </a:r>
            <a:r>
              <a:rPr lang="en-US" sz="1200" dirty="0" err="1"/>
              <a:t>por</a:t>
            </a:r>
            <a:r>
              <a:rPr lang="en-US" sz="1200" dirty="0"/>
              <a:t> version </a:t>
            </a:r>
            <a:r>
              <a:rPr lang="en-US" sz="1200" dirty="0" err="1"/>
              <a:t>si</a:t>
            </a:r>
            <a:r>
              <a:rPr lang="en-US" sz="1200" dirty="0"/>
              <a:t> ambos no </a:t>
            </a:r>
            <a:r>
              <a:rPr lang="en-US" sz="1200" dirty="0" err="1"/>
              <a:t>comparten</a:t>
            </a:r>
            <a:r>
              <a:rPr lang="en-US" sz="1200" dirty="0"/>
              <a:t> </a:t>
            </a:r>
            <a:r>
              <a:rPr lang="en-US" sz="1200" dirty="0" err="1"/>
              <a:t>ruta</a:t>
            </a:r>
            <a:endParaRPr lang="en-US" sz="1200" dirty="0"/>
          </a:p>
          <a:p>
            <a:pPr lvl="1"/>
            <a:endParaRPr lang="en-US" sz="1200" dirty="0"/>
          </a:p>
        </p:txBody>
      </p:sp>
      <p:pic>
        <p:nvPicPr>
          <p:cNvPr id="2" name="object 6">
            <a:extLst>
              <a:ext uri="{FF2B5EF4-FFF2-40B4-BE49-F238E27FC236}">
                <a16:creationId xmlns:a16="http://schemas.microsoft.com/office/drawing/2014/main" id="{6D479632-1D55-1276-AB93-C499EB949B6B}"/>
              </a:ext>
            </a:extLst>
          </p:cNvPr>
          <p:cNvPicPr/>
          <p:nvPr/>
        </p:nvPicPr>
        <p:blipFill>
          <a:blip r:embed="rId2" cstate="print"/>
          <a:stretch>
            <a:fillRect/>
          </a:stretch>
        </p:blipFill>
        <p:spPr>
          <a:xfrm>
            <a:off x="6578361" y="3231440"/>
            <a:ext cx="5265296" cy="398410"/>
          </a:xfrm>
          <a:prstGeom prst="rect">
            <a:avLst/>
          </a:prstGeom>
        </p:spPr>
      </p:pic>
      <p:pic>
        <p:nvPicPr>
          <p:cNvPr id="3" name="object 5">
            <a:extLst>
              <a:ext uri="{FF2B5EF4-FFF2-40B4-BE49-F238E27FC236}">
                <a16:creationId xmlns:a16="http://schemas.microsoft.com/office/drawing/2014/main" id="{36FB6A3E-751B-6DA8-B219-8E77310AE439}"/>
              </a:ext>
            </a:extLst>
          </p:cNvPr>
          <p:cNvPicPr/>
          <p:nvPr/>
        </p:nvPicPr>
        <p:blipFill>
          <a:blip r:embed="rId3" cstate="print"/>
          <a:stretch>
            <a:fillRect/>
          </a:stretch>
        </p:blipFill>
        <p:spPr>
          <a:xfrm>
            <a:off x="910694" y="4437949"/>
            <a:ext cx="3938016" cy="2132076"/>
          </a:xfrm>
          <a:prstGeom prst="rect">
            <a:avLst/>
          </a:prstGeom>
        </p:spPr>
      </p:pic>
    </p:spTree>
    <p:extLst>
      <p:ext uri="{BB962C8B-B14F-4D97-AF65-F5344CB8AC3E}">
        <p14:creationId xmlns:p14="http://schemas.microsoft.com/office/powerpoint/2010/main" val="12502593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Definición</a:t>
            </a:r>
            <a:r>
              <a:rPr lang="en-US" dirty="0"/>
              <a:t> de la </a:t>
            </a:r>
            <a:r>
              <a:rPr lang="en-US" dirty="0" err="1"/>
              <a:t>estructura</a:t>
            </a:r>
            <a:r>
              <a:rPr lang="en-US" dirty="0"/>
              <a:t> de </a:t>
            </a:r>
            <a:r>
              <a:rPr lang="en-US" dirty="0" err="1"/>
              <a:t>datos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012619" cy="3114993"/>
          </a:xfrm>
        </p:spPr>
        <p:txBody>
          <a:bodyPr/>
          <a:lstStyle/>
          <a:p>
            <a:r>
              <a:rPr lang="en-US" sz="2000" dirty="0" err="1"/>
              <a:t>Clases</a:t>
            </a:r>
            <a:r>
              <a:rPr lang="en-US" sz="2000" dirty="0"/>
              <a:t> de </a:t>
            </a:r>
            <a:r>
              <a:rPr lang="en-US" sz="2000" dirty="0" err="1"/>
              <a:t>tipo</a:t>
            </a:r>
            <a:r>
              <a:rPr lang="en-US" sz="2000" dirty="0"/>
              <a:t> DTO</a:t>
            </a:r>
          </a:p>
          <a:p>
            <a:r>
              <a:rPr lang="en-US" sz="2000" dirty="0" err="1"/>
              <a:t>Contienen</a:t>
            </a:r>
            <a:r>
              <a:rPr lang="en-US" sz="2000" dirty="0"/>
              <a:t> </a:t>
            </a:r>
            <a:r>
              <a:rPr lang="en-US" sz="2000" dirty="0" err="1"/>
              <a:t>los</a:t>
            </a:r>
            <a:r>
              <a:rPr lang="en-US" sz="2000" dirty="0"/>
              <a:t> </a:t>
            </a:r>
            <a:r>
              <a:rPr lang="en-US" sz="2000" dirty="0" err="1"/>
              <a:t>datos</a:t>
            </a:r>
            <a:r>
              <a:rPr lang="en-US" sz="2000" dirty="0"/>
              <a:t> que </a:t>
            </a:r>
            <a:r>
              <a:rPr lang="en-US" sz="2000" dirty="0" err="1"/>
              <a:t>reciben</a:t>
            </a:r>
            <a:r>
              <a:rPr lang="en-US" sz="2000" dirty="0"/>
              <a:t> las </a:t>
            </a:r>
            <a:r>
              <a:rPr lang="en-US" sz="2000" dirty="0" err="1"/>
              <a:t>acciones</a:t>
            </a:r>
            <a:endParaRPr lang="en-US" sz="2000" dirty="0"/>
          </a:p>
          <a:p>
            <a:r>
              <a:rPr lang="en-US" sz="2000" dirty="0"/>
              <a:t>Se </a:t>
            </a:r>
            <a:r>
              <a:rPr lang="en-US" sz="2000" dirty="0" err="1"/>
              <a:t>pueden</a:t>
            </a:r>
            <a:r>
              <a:rPr lang="en-US" sz="2000" dirty="0"/>
              <a:t> </a:t>
            </a:r>
            <a:r>
              <a:rPr lang="en-US" sz="2000" dirty="0" err="1"/>
              <a:t>mapear</a:t>
            </a:r>
            <a:r>
              <a:rPr lang="en-US" sz="2000" dirty="0"/>
              <a:t> contra </a:t>
            </a:r>
            <a:r>
              <a:rPr lang="en-US" sz="2000" dirty="0" err="1"/>
              <a:t>una</a:t>
            </a:r>
            <a:r>
              <a:rPr lang="en-US" sz="2000" dirty="0"/>
              <a:t> vista</a:t>
            </a:r>
          </a:p>
          <a:p>
            <a:r>
              <a:rPr lang="en-US" sz="2000" dirty="0" err="1"/>
              <a:t>Contienen</a:t>
            </a:r>
            <a:r>
              <a:rPr lang="en-US" sz="2000" dirty="0"/>
              <a:t> </a:t>
            </a:r>
            <a:r>
              <a:rPr lang="en-US" sz="2000" dirty="0" err="1"/>
              <a:t>atributos</a:t>
            </a:r>
            <a:r>
              <a:rPr lang="en-US" sz="2000" dirty="0"/>
              <a:t> para </a:t>
            </a:r>
            <a:r>
              <a:rPr lang="en-US" sz="2000" dirty="0" err="1"/>
              <a:t>validar</a:t>
            </a:r>
            <a:r>
              <a:rPr lang="en-US" sz="2000" dirty="0"/>
              <a:t> </a:t>
            </a:r>
            <a:r>
              <a:rPr lang="en-US" sz="2000" dirty="0" err="1"/>
              <a:t>los</a:t>
            </a:r>
            <a:r>
              <a:rPr lang="en-US" sz="2000" dirty="0"/>
              <a:t> </a:t>
            </a:r>
            <a:r>
              <a:rPr lang="en-US" sz="2000" dirty="0" err="1"/>
              <a:t>datos</a:t>
            </a:r>
            <a:endParaRPr lang="en-US" sz="2000" dirty="0"/>
          </a:p>
          <a:p>
            <a:pPr marL="0" indent="0">
              <a:buNone/>
            </a:pPr>
            <a:r>
              <a:rPr lang="en-US" sz="2000" dirty="0">
                <a:solidFill>
                  <a:schemeClr val="accent1"/>
                </a:solidFill>
                <a:hlinkClick r:id="rId2">
                  <a:extLst>
                    <a:ext uri="{A12FA001-AC4F-418D-AE19-62706E023703}">
                      <ahyp:hlinkClr xmlns:ahyp="http://schemas.microsoft.com/office/drawing/2018/hyperlinkcolor" val="tx"/>
                    </a:ext>
                  </a:extLst>
                </a:hlinkClick>
              </a:rPr>
              <a:t>https://learn.microsoft.com/en-us/dotnet/api/system.componentmodel.dataannotations?view=net-6.0</a:t>
            </a:r>
            <a:endParaRPr lang="en-US" sz="2000" dirty="0">
              <a:solidFill>
                <a:schemeClr val="accent1"/>
              </a:solidFill>
            </a:endParaRPr>
          </a:p>
        </p:txBody>
      </p:sp>
      <p:pic>
        <p:nvPicPr>
          <p:cNvPr id="5" name="Imagen 4">
            <a:extLst>
              <a:ext uri="{FF2B5EF4-FFF2-40B4-BE49-F238E27FC236}">
                <a16:creationId xmlns:a16="http://schemas.microsoft.com/office/drawing/2014/main" id="{0631CF02-008B-CDED-4366-39715A28B0BB}"/>
              </a:ext>
            </a:extLst>
          </p:cNvPr>
          <p:cNvPicPr>
            <a:picLocks noChangeAspect="1"/>
          </p:cNvPicPr>
          <p:nvPr/>
        </p:nvPicPr>
        <p:blipFill>
          <a:blip r:embed="rId3"/>
          <a:stretch>
            <a:fillRect/>
          </a:stretch>
        </p:blipFill>
        <p:spPr>
          <a:xfrm>
            <a:off x="7376149" y="2157985"/>
            <a:ext cx="4058216" cy="2762636"/>
          </a:xfrm>
          <a:prstGeom prst="rect">
            <a:avLst/>
          </a:prstGeom>
        </p:spPr>
      </p:pic>
    </p:spTree>
    <p:extLst>
      <p:ext uri="{BB962C8B-B14F-4D97-AF65-F5344CB8AC3E}">
        <p14:creationId xmlns:p14="http://schemas.microsoft.com/office/powerpoint/2010/main" val="20240974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Validaciones</a:t>
            </a:r>
            <a:r>
              <a:rPr lang="en-US" dirty="0"/>
              <a:t> custom</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973811" cy="3114993"/>
          </a:xfrm>
        </p:spPr>
        <p:txBody>
          <a:bodyPr/>
          <a:lstStyle/>
          <a:p>
            <a:r>
              <a:rPr lang="en-US" sz="2000" dirty="0"/>
              <a:t>Podemos </a:t>
            </a:r>
            <a:r>
              <a:rPr lang="en-US" sz="2000" dirty="0" err="1"/>
              <a:t>implementar</a:t>
            </a:r>
            <a:r>
              <a:rPr lang="en-US" sz="2000" dirty="0"/>
              <a:t> </a:t>
            </a:r>
            <a:r>
              <a:rPr lang="en-US" sz="2000" dirty="0" err="1"/>
              <a:t>nuestros</a:t>
            </a:r>
            <a:r>
              <a:rPr lang="en-US" sz="2000" dirty="0"/>
              <a:t> </a:t>
            </a:r>
            <a:r>
              <a:rPr lang="en-US" sz="2000" dirty="0" err="1"/>
              <a:t>propios</a:t>
            </a:r>
            <a:r>
              <a:rPr lang="en-US" sz="2000" dirty="0"/>
              <a:t> </a:t>
            </a:r>
            <a:r>
              <a:rPr lang="en-US" sz="2000" dirty="0" err="1"/>
              <a:t>atributos</a:t>
            </a:r>
            <a:r>
              <a:rPr lang="en-US" sz="2000" dirty="0"/>
              <a:t> de </a:t>
            </a:r>
            <a:r>
              <a:rPr lang="en-US" sz="2000" dirty="0" err="1"/>
              <a:t>validación</a:t>
            </a:r>
            <a:r>
              <a:rPr lang="en-US" sz="2000" dirty="0"/>
              <a:t> </a:t>
            </a:r>
            <a:r>
              <a:rPr lang="en-US" sz="2000" dirty="0" err="1"/>
              <a:t>heredando</a:t>
            </a:r>
            <a:r>
              <a:rPr lang="en-US" sz="2000" dirty="0"/>
              <a:t> de </a:t>
            </a:r>
            <a:r>
              <a:rPr lang="en-US" sz="2000" dirty="0" err="1"/>
              <a:t>ValidationAttribute</a:t>
            </a:r>
            <a:endParaRPr lang="en-US" sz="2000" dirty="0"/>
          </a:p>
        </p:txBody>
      </p:sp>
      <p:pic>
        <p:nvPicPr>
          <p:cNvPr id="3" name="Imagen 2">
            <a:extLst>
              <a:ext uri="{FF2B5EF4-FFF2-40B4-BE49-F238E27FC236}">
                <a16:creationId xmlns:a16="http://schemas.microsoft.com/office/drawing/2014/main" id="{428002CA-CE4E-50C9-CF32-FCF2AE1F6455}"/>
              </a:ext>
            </a:extLst>
          </p:cNvPr>
          <p:cNvPicPr>
            <a:picLocks noChangeAspect="1"/>
          </p:cNvPicPr>
          <p:nvPr/>
        </p:nvPicPr>
        <p:blipFill>
          <a:blip r:embed="rId2"/>
          <a:stretch>
            <a:fillRect/>
          </a:stretch>
        </p:blipFill>
        <p:spPr>
          <a:xfrm>
            <a:off x="910695" y="4273922"/>
            <a:ext cx="3296110" cy="2000529"/>
          </a:xfrm>
          <a:prstGeom prst="rect">
            <a:avLst/>
          </a:prstGeom>
        </p:spPr>
      </p:pic>
      <p:pic>
        <p:nvPicPr>
          <p:cNvPr id="13" name="Imagen 12">
            <a:extLst>
              <a:ext uri="{FF2B5EF4-FFF2-40B4-BE49-F238E27FC236}">
                <a16:creationId xmlns:a16="http://schemas.microsoft.com/office/drawing/2014/main" id="{296E757E-800E-7C38-D639-CBD151AAD884}"/>
              </a:ext>
            </a:extLst>
          </p:cNvPr>
          <p:cNvPicPr>
            <a:picLocks noChangeAspect="1"/>
          </p:cNvPicPr>
          <p:nvPr/>
        </p:nvPicPr>
        <p:blipFill>
          <a:blip r:embed="rId3"/>
          <a:stretch>
            <a:fillRect/>
          </a:stretch>
        </p:blipFill>
        <p:spPr>
          <a:xfrm>
            <a:off x="6096000" y="1244549"/>
            <a:ext cx="5658640" cy="5029902"/>
          </a:xfrm>
          <a:prstGeom prst="rect">
            <a:avLst/>
          </a:prstGeom>
        </p:spPr>
      </p:pic>
    </p:spTree>
    <p:extLst>
      <p:ext uri="{BB962C8B-B14F-4D97-AF65-F5344CB8AC3E}">
        <p14:creationId xmlns:p14="http://schemas.microsoft.com/office/powerpoint/2010/main" val="26984389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Validaciones</a:t>
            </a:r>
            <a:r>
              <a:rPr lang="en-US" dirty="0"/>
              <a:t> custom</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339329" cy="3114993"/>
          </a:xfrm>
        </p:spPr>
        <p:txBody>
          <a:bodyPr/>
          <a:lstStyle/>
          <a:p>
            <a:r>
              <a:rPr lang="en-US" sz="2000" dirty="0" err="1"/>
              <a:t>También</a:t>
            </a:r>
            <a:r>
              <a:rPr lang="en-US" sz="2000" dirty="0"/>
              <a:t> </a:t>
            </a:r>
            <a:r>
              <a:rPr lang="en-US" sz="2000" dirty="0" err="1"/>
              <a:t>podemos</a:t>
            </a:r>
            <a:r>
              <a:rPr lang="en-US" sz="2000" dirty="0"/>
              <a:t> </a:t>
            </a:r>
            <a:r>
              <a:rPr lang="en-US" sz="2000" dirty="0" err="1"/>
              <a:t>personalizar</a:t>
            </a:r>
            <a:r>
              <a:rPr lang="en-US" sz="2000" dirty="0"/>
              <a:t> las </a:t>
            </a:r>
            <a:r>
              <a:rPr lang="en-US" sz="2000" dirty="0" err="1"/>
              <a:t>validaciones</a:t>
            </a:r>
            <a:r>
              <a:rPr lang="en-US" sz="2000" dirty="0"/>
              <a:t> para un </a:t>
            </a:r>
            <a:r>
              <a:rPr lang="en-US" sz="2000" dirty="0" err="1"/>
              <a:t>modelo</a:t>
            </a:r>
            <a:r>
              <a:rPr lang="en-US" sz="2000" dirty="0"/>
              <a:t>, </a:t>
            </a:r>
            <a:r>
              <a:rPr lang="en-US" sz="2000" dirty="0" err="1"/>
              <a:t>implementando</a:t>
            </a:r>
            <a:r>
              <a:rPr lang="en-US" sz="2000" dirty="0"/>
              <a:t> </a:t>
            </a:r>
            <a:r>
              <a:rPr lang="en-US" sz="2000" dirty="0" err="1"/>
              <a:t>el</a:t>
            </a:r>
            <a:r>
              <a:rPr lang="en-US" sz="2000" dirty="0"/>
              <a:t> </a:t>
            </a:r>
            <a:r>
              <a:rPr lang="en-US" sz="2000" dirty="0" err="1"/>
              <a:t>interfaz</a:t>
            </a:r>
            <a:r>
              <a:rPr lang="en-US" sz="2000" dirty="0"/>
              <a:t> </a:t>
            </a:r>
            <a:r>
              <a:rPr lang="en-US" sz="2000" dirty="0" err="1"/>
              <a:t>IValidatableObject</a:t>
            </a:r>
            <a:endParaRPr lang="en-US" sz="2000" dirty="0"/>
          </a:p>
        </p:txBody>
      </p:sp>
      <p:pic>
        <p:nvPicPr>
          <p:cNvPr id="4" name="Imagen 3">
            <a:extLst>
              <a:ext uri="{FF2B5EF4-FFF2-40B4-BE49-F238E27FC236}">
                <a16:creationId xmlns:a16="http://schemas.microsoft.com/office/drawing/2014/main" id="{F91CB144-302F-15E2-D9BE-5FDCA14F9C4C}"/>
              </a:ext>
            </a:extLst>
          </p:cNvPr>
          <p:cNvPicPr>
            <a:picLocks noChangeAspect="1"/>
          </p:cNvPicPr>
          <p:nvPr/>
        </p:nvPicPr>
        <p:blipFill>
          <a:blip r:embed="rId2"/>
          <a:stretch>
            <a:fillRect/>
          </a:stretch>
        </p:blipFill>
        <p:spPr>
          <a:xfrm>
            <a:off x="5657123" y="2456096"/>
            <a:ext cx="6239746" cy="3896269"/>
          </a:xfrm>
          <a:prstGeom prst="rect">
            <a:avLst/>
          </a:prstGeom>
        </p:spPr>
      </p:pic>
    </p:spTree>
    <p:extLst>
      <p:ext uri="{BB962C8B-B14F-4D97-AF65-F5344CB8AC3E}">
        <p14:creationId xmlns:p14="http://schemas.microsoft.com/office/powerpoint/2010/main" val="32221741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Vistas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a:t>Dos </a:t>
            </a:r>
            <a:r>
              <a:rPr lang="en-US" dirty="0" err="1"/>
              <a:t>formas</a:t>
            </a:r>
            <a:r>
              <a:rPr lang="en-US" dirty="0"/>
              <a:t> de </a:t>
            </a:r>
            <a:r>
              <a:rPr lang="en-US" dirty="0" err="1"/>
              <a:t>crear</a:t>
            </a:r>
            <a:r>
              <a:rPr lang="en-US" dirty="0"/>
              <a:t> vistas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932962" cy="3114993"/>
          </a:xfrm>
        </p:spPr>
        <p:txBody>
          <a:bodyPr/>
          <a:lstStyle/>
          <a:p>
            <a:r>
              <a:rPr lang="en-US" sz="1600" dirty="0">
                <a:solidFill>
                  <a:schemeClr val="accent1"/>
                </a:solidFill>
              </a:rPr>
              <a:t>MVC: </a:t>
            </a:r>
            <a:r>
              <a:rPr lang="en-US" sz="1600" dirty="0" err="1"/>
              <a:t>Usando</a:t>
            </a:r>
            <a:r>
              <a:rPr lang="en-US" sz="1600" dirty="0"/>
              <a:t> </a:t>
            </a:r>
            <a:r>
              <a:rPr lang="en-US" sz="1600" dirty="0" err="1"/>
              <a:t>el</a:t>
            </a:r>
            <a:r>
              <a:rPr lang="en-US" sz="1600" dirty="0"/>
              <a:t> </a:t>
            </a:r>
            <a:r>
              <a:rPr lang="en-US" sz="1600" dirty="0" err="1"/>
              <a:t>propio</a:t>
            </a:r>
            <a:r>
              <a:rPr lang="en-US" sz="1600" dirty="0"/>
              <a:t> framework MVC </a:t>
            </a:r>
            <a:r>
              <a:rPr lang="en-US" sz="1600" dirty="0" err="1"/>
              <a:t>podemos</a:t>
            </a:r>
            <a:r>
              <a:rPr lang="en-US" sz="1600" dirty="0"/>
              <a:t> </a:t>
            </a:r>
            <a:r>
              <a:rPr lang="en-US" sz="1600" dirty="0" err="1"/>
              <a:t>crear</a:t>
            </a:r>
            <a:r>
              <a:rPr lang="en-US" sz="1600" dirty="0"/>
              <a:t> vistas</a:t>
            </a:r>
          </a:p>
          <a:p>
            <a:pPr lvl="1"/>
            <a:r>
              <a:rPr lang="en-US" sz="1400" dirty="0" err="1"/>
              <a:t>Desde</a:t>
            </a:r>
            <a:r>
              <a:rPr lang="en-US" sz="1400" dirty="0"/>
              <a:t> </a:t>
            </a:r>
            <a:r>
              <a:rPr lang="en-US" sz="1400" dirty="0" err="1"/>
              <a:t>el</a:t>
            </a:r>
            <a:r>
              <a:rPr lang="en-US" sz="1400" dirty="0"/>
              <a:t> </a:t>
            </a:r>
            <a:r>
              <a:rPr lang="en-US" sz="1400" dirty="0" err="1"/>
              <a:t>propio</a:t>
            </a:r>
            <a:r>
              <a:rPr lang="en-US" sz="1400" dirty="0"/>
              <a:t> </a:t>
            </a:r>
            <a:r>
              <a:rPr lang="en-US" sz="1400" dirty="0" err="1"/>
              <a:t>controlador</a:t>
            </a:r>
            <a:r>
              <a:rPr lang="en-US" sz="1400" dirty="0"/>
              <a:t> </a:t>
            </a:r>
            <a:r>
              <a:rPr lang="en-US" sz="1400" dirty="0" err="1"/>
              <a:t>llamando</a:t>
            </a:r>
            <a:r>
              <a:rPr lang="en-US" sz="1400" dirty="0"/>
              <a:t> al </a:t>
            </a:r>
            <a:r>
              <a:rPr lang="en-US" sz="1400" dirty="0" err="1"/>
              <a:t>método</a:t>
            </a:r>
            <a:r>
              <a:rPr lang="en-US" sz="1400" dirty="0"/>
              <a:t> View()</a:t>
            </a:r>
          </a:p>
          <a:p>
            <a:pPr lvl="1"/>
            <a:r>
              <a:rPr lang="en-US" sz="1400" dirty="0"/>
              <a:t>Las vistas son </a:t>
            </a:r>
            <a:r>
              <a:rPr lang="en-US" sz="1400" dirty="0" err="1"/>
              <a:t>ficheros</a:t>
            </a:r>
            <a:r>
              <a:rPr lang="en-US" sz="1400" dirty="0"/>
              <a:t> </a:t>
            </a:r>
            <a:r>
              <a:rPr lang="en-US" sz="1400" dirty="0" err="1"/>
              <a:t>en</a:t>
            </a:r>
            <a:r>
              <a:rPr lang="en-US" sz="1400" dirty="0"/>
              <a:t> </a:t>
            </a:r>
            <a:r>
              <a:rPr lang="en-US" sz="1400" dirty="0" err="1"/>
              <a:t>formato</a:t>
            </a:r>
            <a:r>
              <a:rPr lang="en-US" sz="1400" dirty="0"/>
              <a:t> </a:t>
            </a:r>
            <a:r>
              <a:rPr lang="en-US" sz="1400" dirty="0" err="1"/>
              <a:t>cshtml</a:t>
            </a:r>
            <a:r>
              <a:rPr lang="en-US" sz="1400" dirty="0"/>
              <a:t> con </a:t>
            </a:r>
            <a:r>
              <a:rPr lang="en-US" sz="1400" dirty="0" err="1"/>
              <a:t>sintaxis</a:t>
            </a:r>
            <a:r>
              <a:rPr lang="en-US" sz="1400" dirty="0"/>
              <a:t> razor</a:t>
            </a:r>
          </a:p>
          <a:p>
            <a:pPr lvl="1"/>
            <a:r>
              <a:rPr lang="en-US" sz="1400" dirty="0"/>
              <a:t>Se </a:t>
            </a:r>
            <a:r>
              <a:rPr lang="en-US" sz="1400" dirty="0" err="1"/>
              <a:t>localizan</a:t>
            </a:r>
            <a:r>
              <a:rPr lang="en-US" sz="1400" dirty="0"/>
              <a:t> </a:t>
            </a:r>
            <a:r>
              <a:rPr lang="en-US" sz="1400" dirty="0" err="1"/>
              <a:t>en</a:t>
            </a:r>
            <a:r>
              <a:rPr lang="en-US" sz="1400" dirty="0"/>
              <a:t> </a:t>
            </a:r>
            <a:r>
              <a:rPr lang="en-US" sz="1400" dirty="0" err="1"/>
              <a:t>el</a:t>
            </a:r>
            <a:r>
              <a:rPr lang="en-US" sz="1400" dirty="0"/>
              <a:t> </a:t>
            </a:r>
            <a:r>
              <a:rPr lang="en-US" sz="1400" dirty="0" err="1"/>
              <a:t>sistema</a:t>
            </a:r>
            <a:r>
              <a:rPr lang="en-US" sz="1400" dirty="0"/>
              <a:t> de </a:t>
            </a:r>
            <a:r>
              <a:rPr lang="en-US" sz="1400" dirty="0" err="1"/>
              <a:t>archivos</a:t>
            </a:r>
            <a:r>
              <a:rPr lang="en-US" sz="1400" dirty="0"/>
              <a:t> </a:t>
            </a:r>
            <a:r>
              <a:rPr lang="en-US" sz="1400" dirty="0" err="1"/>
              <a:t>por</a:t>
            </a:r>
            <a:r>
              <a:rPr lang="en-US" sz="1400" dirty="0"/>
              <a:t> </a:t>
            </a:r>
            <a:r>
              <a:rPr lang="en-US" sz="1400" dirty="0" err="1"/>
              <a:t>convención</a:t>
            </a:r>
            <a:endParaRPr lang="en-US" sz="1400" dirty="0"/>
          </a:p>
          <a:p>
            <a:r>
              <a:rPr lang="en-US" sz="1600" dirty="0">
                <a:solidFill>
                  <a:schemeClr val="accent1"/>
                </a:solidFill>
              </a:rPr>
              <a:t>Razor Pages: </a:t>
            </a:r>
            <a:r>
              <a:rPr lang="en-US" sz="1600" dirty="0"/>
              <a:t>Framework </a:t>
            </a:r>
            <a:r>
              <a:rPr lang="en-US" sz="1600" dirty="0" err="1"/>
              <a:t>más</a:t>
            </a:r>
            <a:r>
              <a:rPr lang="en-US" sz="1600" dirty="0"/>
              <a:t> nuevo </a:t>
            </a:r>
            <a:r>
              <a:rPr lang="en-US" sz="1600" dirty="0" err="1"/>
              <a:t>dedicado</a:t>
            </a:r>
            <a:r>
              <a:rPr lang="en-US" sz="1600" dirty="0"/>
              <a:t> </a:t>
            </a:r>
            <a:r>
              <a:rPr lang="en-US" sz="1600" dirty="0" err="1"/>
              <a:t>exclusivamente</a:t>
            </a:r>
            <a:r>
              <a:rPr lang="en-US" sz="1600" dirty="0"/>
              <a:t> a vistas</a:t>
            </a:r>
          </a:p>
          <a:p>
            <a:pPr lvl="1"/>
            <a:r>
              <a:rPr lang="en-US" sz="1400" dirty="0"/>
              <a:t>Una razor page es </a:t>
            </a:r>
            <a:r>
              <a:rPr lang="en-US" sz="1400" dirty="0" err="1"/>
              <a:t>autocontenida</a:t>
            </a:r>
            <a:r>
              <a:rPr lang="en-US" sz="1400" dirty="0"/>
              <a:t>, no </a:t>
            </a:r>
            <a:r>
              <a:rPr lang="en-US" sz="1400" dirty="0" err="1"/>
              <a:t>necesita</a:t>
            </a:r>
            <a:r>
              <a:rPr lang="en-US" sz="1400" dirty="0"/>
              <a:t> </a:t>
            </a:r>
            <a:r>
              <a:rPr lang="en-US" sz="1400" dirty="0" err="1"/>
              <a:t>controlador</a:t>
            </a:r>
            <a:endParaRPr lang="en-US" sz="1400" dirty="0"/>
          </a:p>
          <a:p>
            <a:pPr lvl="1"/>
            <a:r>
              <a:rPr lang="en-US" sz="1400" dirty="0" err="1"/>
              <a:t>Requiren</a:t>
            </a:r>
            <a:r>
              <a:rPr lang="en-US" sz="1400" dirty="0"/>
              <a:t> </a:t>
            </a:r>
            <a:r>
              <a:rPr lang="en-US" sz="1400" dirty="0" err="1"/>
              <a:t>menos</a:t>
            </a:r>
            <a:r>
              <a:rPr lang="en-US" sz="1400" dirty="0"/>
              <a:t> </a:t>
            </a:r>
            <a:r>
              <a:rPr lang="en-US" sz="1400" dirty="0" err="1"/>
              <a:t>código</a:t>
            </a:r>
            <a:r>
              <a:rPr lang="en-US" sz="1400" dirty="0"/>
              <a:t> “boilerplate”</a:t>
            </a:r>
          </a:p>
          <a:p>
            <a:pPr lvl="1"/>
            <a:r>
              <a:rPr lang="en-US" sz="1400" dirty="0" err="1"/>
              <a:t>Método</a:t>
            </a:r>
            <a:r>
              <a:rPr lang="en-US" sz="1400" dirty="0"/>
              <a:t> </a:t>
            </a:r>
            <a:r>
              <a:rPr lang="en-US" sz="1400" dirty="0" err="1"/>
              <a:t>recomendado</a:t>
            </a:r>
            <a:r>
              <a:rPr lang="en-US" sz="1400" dirty="0"/>
              <a:t> de </a:t>
            </a:r>
            <a:r>
              <a:rPr lang="en-US" sz="1400" dirty="0" err="1"/>
              <a:t>ahora</a:t>
            </a:r>
            <a:r>
              <a:rPr lang="en-US" sz="1400" dirty="0"/>
              <a:t> </a:t>
            </a:r>
            <a:r>
              <a:rPr lang="en-US" sz="1400" dirty="0" err="1"/>
              <a:t>en</a:t>
            </a:r>
            <a:r>
              <a:rPr lang="en-US" sz="1400" dirty="0"/>
              <a:t> </a:t>
            </a:r>
            <a:r>
              <a:rPr lang="en-US" sz="1400" dirty="0" err="1"/>
              <a:t>adelante</a:t>
            </a:r>
            <a:endParaRPr lang="en-US" sz="1400" dirty="0"/>
          </a:p>
        </p:txBody>
      </p:sp>
    </p:spTree>
    <p:extLst>
      <p:ext uri="{BB962C8B-B14F-4D97-AF65-F5344CB8AC3E}">
        <p14:creationId xmlns:p14="http://schemas.microsoft.com/office/powerpoint/2010/main" val="3876393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174350" cy="3114993"/>
          </a:xfrm>
        </p:spPr>
        <p:txBody>
          <a:bodyPr/>
          <a:lstStyle/>
          <a:p>
            <a:r>
              <a:rPr lang="en-US" sz="1600" dirty="0"/>
              <a:t>Al </a:t>
            </a:r>
            <a:r>
              <a:rPr lang="en-US" sz="1600" dirty="0" err="1"/>
              <a:t>igual</a:t>
            </a:r>
            <a:r>
              <a:rPr lang="en-US" sz="1600" dirty="0"/>
              <a:t> que </a:t>
            </a:r>
            <a:r>
              <a:rPr lang="en-US" sz="1600" dirty="0" err="1"/>
              <a:t>en</a:t>
            </a:r>
            <a:r>
              <a:rPr lang="en-US" sz="1600" dirty="0"/>
              <a:t> las minimal APIs, </a:t>
            </a:r>
            <a:r>
              <a:rPr lang="en-US" sz="1600" dirty="0" err="1"/>
              <a:t>podemos</a:t>
            </a:r>
            <a:r>
              <a:rPr lang="en-US" sz="1600" dirty="0"/>
              <a:t> </a:t>
            </a:r>
            <a:r>
              <a:rPr lang="en-US" sz="1600" dirty="0" err="1"/>
              <a:t>decorar</a:t>
            </a:r>
            <a:r>
              <a:rPr lang="en-US" sz="1600" dirty="0"/>
              <a:t> </a:t>
            </a:r>
            <a:r>
              <a:rPr lang="en-US" sz="1600" dirty="0" err="1"/>
              <a:t>los</a:t>
            </a:r>
            <a:r>
              <a:rPr lang="en-US" sz="1600" dirty="0"/>
              <a:t> endpoints para </a:t>
            </a:r>
            <a:r>
              <a:rPr lang="en-US" sz="1600" dirty="0" err="1"/>
              <a:t>generar</a:t>
            </a:r>
            <a:r>
              <a:rPr lang="en-US" sz="1600" dirty="0"/>
              <a:t> </a:t>
            </a:r>
            <a:r>
              <a:rPr lang="en-US" sz="1600" dirty="0" err="1"/>
              <a:t>mejor</a:t>
            </a:r>
            <a:r>
              <a:rPr lang="en-US" sz="1600" dirty="0"/>
              <a:t> </a:t>
            </a:r>
            <a:r>
              <a:rPr lang="en-US" sz="1600" dirty="0" err="1"/>
              <a:t>documentación</a:t>
            </a:r>
            <a:endParaRPr lang="en-US" sz="1600" dirty="0"/>
          </a:p>
          <a:p>
            <a:r>
              <a:rPr lang="en-US" sz="1600" dirty="0" err="1"/>
              <a:t>En</a:t>
            </a:r>
            <a:r>
              <a:rPr lang="en-US" sz="1600" dirty="0"/>
              <a:t> </a:t>
            </a:r>
            <a:r>
              <a:rPr lang="en-US" sz="1600" dirty="0" err="1"/>
              <a:t>este</a:t>
            </a:r>
            <a:r>
              <a:rPr lang="en-US" sz="1600" dirty="0"/>
              <a:t> </a:t>
            </a:r>
            <a:r>
              <a:rPr lang="en-US" sz="1600" dirty="0" err="1"/>
              <a:t>caso</a:t>
            </a:r>
            <a:r>
              <a:rPr lang="en-US" sz="1600" dirty="0"/>
              <a:t> </a:t>
            </a:r>
            <a:r>
              <a:rPr lang="en-US" sz="1600" dirty="0" err="1"/>
              <a:t>los</a:t>
            </a:r>
            <a:r>
              <a:rPr lang="en-US" sz="1600" dirty="0"/>
              <a:t> endpoints se </a:t>
            </a:r>
            <a:r>
              <a:rPr lang="en-US" sz="1600" dirty="0" err="1"/>
              <a:t>decoran</a:t>
            </a:r>
            <a:r>
              <a:rPr lang="en-US" sz="1600" dirty="0"/>
              <a:t> con </a:t>
            </a:r>
            <a:r>
              <a:rPr lang="en-US" sz="1600" dirty="0" err="1"/>
              <a:t>atributos</a:t>
            </a:r>
            <a:endParaRPr lang="en-US" sz="1600" dirty="0"/>
          </a:p>
          <a:p>
            <a:endParaRPr lang="en-US" sz="1400" dirty="0"/>
          </a:p>
        </p:txBody>
      </p:sp>
      <p:pic>
        <p:nvPicPr>
          <p:cNvPr id="12" name="Imagen 11">
            <a:extLst>
              <a:ext uri="{FF2B5EF4-FFF2-40B4-BE49-F238E27FC236}">
                <a16:creationId xmlns:a16="http://schemas.microsoft.com/office/drawing/2014/main" id="{14D14F25-E007-B30D-56D5-12DE96F5234B}"/>
              </a:ext>
            </a:extLst>
          </p:cNvPr>
          <p:cNvPicPr>
            <a:picLocks noChangeAspect="1"/>
          </p:cNvPicPr>
          <p:nvPr/>
        </p:nvPicPr>
        <p:blipFill>
          <a:blip r:embed="rId2"/>
          <a:stretch>
            <a:fillRect/>
          </a:stretch>
        </p:blipFill>
        <p:spPr>
          <a:xfrm>
            <a:off x="7237932" y="2929167"/>
            <a:ext cx="4580843" cy="3221519"/>
          </a:xfrm>
          <a:prstGeom prst="rect">
            <a:avLst/>
          </a:prstGeom>
        </p:spPr>
      </p:pic>
    </p:spTree>
    <p:extLst>
      <p:ext uri="{BB962C8B-B14F-4D97-AF65-F5344CB8AC3E}">
        <p14:creationId xmlns:p14="http://schemas.microsoft.com/office/powerpoint/2010/main" val="703095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Versionado</a:t>
            </a:r>
            <a:r>
              <a:rPr lang="en-US" dirty="0"/>
              <a:t> de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441550" cy="3114993"/>
          </a:xfrm>
        </p:spPr>
        <p:txBody>
          <a:bodyPr/>
          <a:lstStyle/>
          <a:p>
            <a:r>
              <a:rPr lang="en-US" sz="1400" dirty="0"/>
              <a:t>Se </a:t>
            </a:r>
            <a:r>
              <a:rPr lang="en-US" sz="1400" dirty="0" err="1"/>
              <a:t>puede</a:t>
            </a:r>
            <a:r>
              <a:rPr lang="en-US" sz="1400" dirty="0"/>
              <a:t> </a:t>
            </a:r>
            <a:r>
              <a:rPr lang="en-US" sz="1400" dirty="0" err="1"/>
              <a:t>configurar</a:t>
            </a:r>
            <a:r>
              <a:rPr lang="en-US" sz="1400" dirty="0"/>
              <a:t> swagger para </a:t>
            </a:r>
            <a:r>
              <a:rPr lang="en-US" sz="1400" dirty="0" err="1"/>
              <a:t>generar</a:t>
            </a:r>
            <a:r>
              <a:rPr lang="en-US" sz="1400" dirty="0"/>
              <a:t> </a:t>
            </a:r>
            <a:r>
              <a:rPr lang="en-US" sz="1400" dirty="0" err="1"/>
              <a:t>una</a:t>
            </a:r>
            <a:r>
              <a:rPr lang="en-US" sz="1400" dirty="0"/>
              <a:t> </a:t>
            </a:r>
            <a:r>
              <a:rPr lang="en-US" sz="1400" dirty="0" err="1"/>
              <a:t>especificación</a:t>
            </a:r>
            <a:r>
              <a:rPr lang="en-US" sz="1400" dirty="0"/>
              <a:t> de API </a:t>
            </a:r>
            <a:r>
              <a:rPr lang="en-US" sz="1400" dirty="0" err="1"/>
              <a:t>por</a:t>
            </a:r>
            <a:r>
              <a:rPr lang="en-US" sz="1400" dirty="0"/>
              <a:t> </a:t>
            </a:r>
            <a:r>
              <a:rPr lang="en-US" sz="1400" dirty="0" err="1"/>
              <a:t>cada</a:t>
            </a:r>
            <a:r>
              <a:rPr lang="en-US" sz="1400" dirty="0"/>
              <a:t> </a:t>
            </a:r>
            <a:r>
              <a:rPr lang="en-US" sz="1400" dirty="0" err="1"/>
              <a:t>versión</a:t>
            </a:r>
            <a:r>
              <a:rPr lang="en-US" sz="1400" dirty="0"/>
              <a:t>.</a:t>
            </a:r>
          </a:p>
          <a:p>
            <a:r>
              <a:rPr lang="en-US" sz="1400" dirty="0"/>
              <a:t>Se </a:t>
            </a:r>
            <a:r>
              <a:rPr lang="en-US" sz="1400" dirty="0" err="1"/>
              <a:t>puede</a:t>
            </a:r>
            <a:r>
              <a:rPr lang="en-US" sz="1400" dirty="0"/>
              <a:t> </a:t>
            </a:r>
            <a:r>
              <a:rPr lang="en-US" sz="1400" dirty="0" err="1"/>
              <a:t>configurar</a:t>
            </a:r>
            <a:r>
              <a:rPr lang="en-US" sz="1400" dirty="0"/>
              <a:t> </a:t>
            </a:r>
            <a:r>
              <a:rPr lang="en-US" sz="1400" dirty="0" err="1"/>
              <a:t>el</a:t>
            </a:r>
            <a:r>
              <a:rPr lang="en-US" sz="1400" dirty="0"/>
              <a:t> </a:t>
            </a:r>
            <a:r>
              <a:rPr lang="en-US" sz="1400" dirty="0" err="1"/>
              <a:t>interfaz</a:t>
            </a:r>
            <a:r>
              <a:rPr lang="en-US" sz="1400" dirty="0"/>
              <a:t> de swagger para </a:t>
            </a:r>
            <a:r>
              <a:rPr lang="en-US" sz="1400" dirty="0" err="1"/>
              <a:t>consumir</a:t>
            </a:r>
            <a:r>
              <a:rPr lang="en-US" sz="1400" dirty="0"/>
              <a:t> las </a:t>
            </a:r>
            <a:r>
              <a:rPr lang="en-US" sz="1400" dirty="0" err="1"/>
              <a:t>distintas</a:t>
            </a:r>
            <a:r>
              <a:rPr lang="en-US" sz="1400" dirty="0"/>
              <a:t> </a:t>
            </a:r>
            <a:r>
              <a:rPr lang="en-US" sz="1400" dirty="0" err="1"/>
              <a:t>versiones</a:t>
            </a:r>
            <a:r>
              <a:rPr lang="en-US" sz="1400" dirty="0"/>
              <a:t> del API</a:t>
            </a:r>
          </a:p>
          <a:p>
            <a:endParaRPr lang="en-US" sz="1400" dirty="0"/>
          </a:p>
        </p:txBody>
      </p:sp>
      <p:pic>
        <p:nvPicPr>
          <p:cNvPr id="5" name="Imagen 4">
            <a:extLst>
              <a:ext uri="{FF2B5EF4-FFF2-40B4-BE49-F238E27FC236}">
                <a16:creationId xmlns:a16="http://schemas.microsoft.com/office/drawing/2014/main" id="{FBA22E5F-286D-2518-9798-58696256F1C2}"/>
              </a:ext>
            </a:extLst>
          </p:cNvPr>
          <p:cNvPicPr>
            <a:picLocks noChangeAspect="1"/>
          </p:cNvPicPr>
          <p:nvPr/>
        </p:nvPicPr>
        <p:blipFill>
          <a:blip r:embed="rId2"/>
          <a:stretch>
            <a:fillRect/>
          </a:stretch>
        </p:blipFill>
        <p:spPr>
          <a:xfrm>
            <a:off x="844562" y="3752923"/>
            <a:ext cx="5958269" cy="2715056"/>
          </a:xfrm>
          <a:prstGeom prst="rect">
            <a:avLst/>
          </a:prstGeom>
        </p:spPr>
      </p:pic>
      <p:pic>
        <p:nvPicPr>
          <p:cNvPr id="10" name="Imagen 9">
            <a:extLst>
              <a:ext uri="{FF2B5EF4-FFF2-40B4-BE49-F238E27FC236}">
                <a16:creationId xmlns:a16="http://schemas.microsoft.com/office/drawing/2014/main" id="{439D9252-E8E7-7F76-BFCD-572F73109102}"/>
              </a:ext>
            </a:extLst>
          </p:cNvPr>
          <p:cNvPicPr>
            <a:picLocks noChangeAspect="1"/>
          </p:cNvPicPr>
          <p:nvPr/>
        </p:nvPicPr>
        <p:blipFill>
          <a:blip r:embed="rId3"/>
          <a:stretch>
            <a:fillRect/>
          </a:stretch>
        </p:blipFill>
        <p:spPr>
          <a:xfrm>
            <a:off x="6868964" y="3752923"/>
            <a:ext cx="4010696" cy="2512986"/>
          </a:xfrm>
          <a:prstGeom prst="rect">
            <a:avLst/>
          </a:prstGeom>
        </p:spPr>
      </p:pic>
    </p:spTree>
    <p:extLst>
      <p:ext uri="{BB962C8B-B14F-4D97-AF65-F5344CB8AC3E}">
        <p14:creationId xmlns:p14="http://schemas.microsoft.com/office/powerpoint/2010/main" val="33832469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ASP.NET Core MVC</a:t>
            </a:r>
            <a:endParaRPr lang="en-ES" dirty="0"/>
          </a:p>
        </p:txBody>
      </p:sp>
      <p:pic>
        <p:nvPicPr>
          <p:cNvPr id="5" name="Marcador de posición de imagen 4" descr="Una fórmula de cálculo">
            <a:extLst>
              <a:ext uri="{FF2B5EF4-FFF2-40B4-BE49-F238E27FC236}">
                <a16:creationId xmlns:a16="http://schemas.microsoft.com/office/drawing/2014/main" id="{CD4F7A95-C2C4-B315-4BC2-90E5D70CC84B}"/>
              </a:ext>
            </a:extLst>
          </p:cNvPr>
          <p:cNvPicPr>
            <a:picLocks noGrp="1" noChangeAspect="1"/>
          </p:cNvPicPr>
          <p:nvPr>
            <p:ph type="pic" sz="quarter" idx="15"/>
          </p:nvPr>
        </p:nvPicPr>
        <p:blipFill>
          <a:blip r:embed="rId2"/>
          <a:srcRect l="15417" r="15417"/>
          <a:stretch>
            <a:fillRect/>
          </a:stretch>
        </p:blipFill>
        <p:spPr/>
      </p:pic>
    </p:spTree>
    <p:extLst>
      <p:ext uri="{BB962C8B-B14F-4D97-AF65-F5344CB8AC3E}">
        <p14:creationId xmlns:p14="http://schemas.microsoft.com/office/powerpoint/2010/main" val="16001589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Acceso a Datos mediante ORM</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Descripción</a:t>
            </a:r>
            <a:r>
              <a:rPr lang="en-US" dirty="0"/>
              <a:t> de </a:t>
            </a:r>
            <a:r>
              <a:rPr lang="en-US" dirty="0" err="1"/>
              <a:t>los</a:t>
            </a:r>
            <a:r>
              <a:rPr lang="en-US" dirty="0"/>
              <a:t> ORMs </a:t>
            </a:r>
            <a:r>
              <a:rPr lang="en-US" dirty="0" err="1"/>
              <a:t>como</a:t>
            </a:r>
            <a:r>
              <a:rPr lang="en-US" dirty="0"/>
              <a:t> </a:t>
            </a:r>
            <a:r>
              <a:rPr lang="en-US" dirty="0" err="1"/>
              <a:t>tecnología</a:t>
            </a:r>
            <a:r>
              <a:rPr lang="en-US" dirty="0"/>
              <a:t> de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35306017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Qué</a:t>
            </a:r>
            <a:r>
              <a:rPr lang="en-US" dirty="0"/>
              <a:t> es un ORM</a:t>
            </a:r>
          </a:p>
          <a:p>
            <a:r>
              <a:rPr lang="en-US" dirty="0" err="1"/>
              <a:t>Ventajas</a:t>
            </a:r>
            <a:r>
              <a:rPr lang="en-US" dirty="0"/>
              <a:t> de usar un ORM</a:t>
            </a:r>
          </a:p>
          <a:p>
            <a:r>
              <a:rPr lang="en-US" dirty="0" err="1"/>
              <a:t>Inconvenientes</a:t>
            </a:r>
            <a:r>
              <a:rPr lang="en-US" dirty="0"/>
              <a:t> de usar un ORM</a:t>
            </a:r>
          </a:p>
          <a:p>
            <a:r>
              <a:rPr lang="en-US" dirty="0"/>
              <a:t>ORMs vs micro-ORMs</a:t>
            </a:r>
          </a:p>
          <a:p>
            <a:r>
              <a:rPr lang="en-US" dirty="0"/>
              <a:t>Casos de </a:t>
            </a:r>
            <a:r>
              <a:rPr lang="en-US" dirty="0" err="1"/>
              <a:t>uso</a:t>
            </a:r>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Acceso a Datos en .NET</a:t>
            </a:r>
          </a:p>
        </p:txBody>
      </p:sp>
    </p:spTree>
    <p:extLst>
      <p:ext uri="{BB962C8B-B14F-4D97-AF65-F5344CB8AC3E}">
        <p14:creationId xmlns:p14="http://schemas.microsoft.com/office/powerpoint/2010/main" val="3125674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4"/>
            <a:ext cx="4345549" cy="1227039"/>
          </a:xfrm>
        </p:spPr>
        <p:txBody>
          <a:bodyPr/>
          <a:lstStyle/>
          <a:p>
            <a:r>
              <a:rPr lang="es-ES"/>
              <a:t>Visual Studio Code</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900804"/>
            <a:ext cx="4345549" cy="651610"/>
          </a:xfrm>
        </p:spPr>
        <p:txBody>
          <a:bodyPr/>
          <a:lstStyle/>
          <a:p>
            <a:r>
              <a:rPr lang="es-ES" dirty="0"/>
              <a:t>El IDE oficial de Microsoft para los amantes del Open </a:t>
            </a:r>
            <a:r>
              <a:rPr lang="es-ES" dirty="0" err="1"/>
              <a:t>Source</a:t>
            </a:r>
            <a:endParaRPr lang="es-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5" y="3719804"/>
            <a:ext cx="4345019" cy="2625434"/>
          </a:xfrm>
        </p:spPr>
        <p:txBody>
          <a:bodyPr/>
          <a:lstStyle/>
          <a:p>
            <a:r>
              <a:rPr lang="es-ES" sz="2400" dirty="0"/>
              <a:t>Multiplataforma</a:t>
            </a:r>
          </a:p>
          <a:p>
            <a:r>
              <a:rPr lang="es-ES" sz="2400" dirty="0"/>
              <a:t>Open </a:t>
            </a:r>
            <a:r>
              <a:rPr lang="es-ES" sz="2400" dirty="0" err="1"/>
              <a:t>Source</a:t>
            </a:r>
            <a:endParaRPr lang="es-ES" sz="2400" dirty="0"/>
          </a:p>
          <a:p>
            <a:r>
              <a:rPr lang="es-ES" sz="2400" dirty="0"/>
              <a:t>Multitud de extensiones</a:t>
            </a:r>
          </a:p>
          <a:p>
            <a:r>
              <a:rPr lang="es-ES" sz="2400" dirty="0"/>
              <a:t>El SDK de .NET 6 se instala por separado</a:t>
            </a:r>
          </a:p>
          <a:p>
            <a:r>
              <a:rPr lang="es-ES" sz="2400" dirty="0"/>
              <a:t>Uso extensivo del terminal de comandos</a:t>
            </a:r>
          </a:p>
        </p:txBody>
      </p:sp>
      <p:pic>
        <p:nvPicPr>
          <p:cNvPr id="9" name="Marcador de posición de imagen 8" descr="Interfaz de usuario gráfica, Texto&#10;&#10;Descripción generada automáticamente">
            <a:extLst>
              <a:ext uri="{FF2B5EF4-FFF2-40B4-BE49-F238E27FC236}">
                <a16:creationId xmlns:a16="http://schemas.microsoft.com/office/drawing/2014/main" id="{FC23F51F-4279-A914-B96E-2E7C246ADC57}"/>
              </a:ext>
            </a:extLst>
          </p:cNvPr>
          <p:cNvPicPr>
            <a:picLocks noGrp="1" noChangeAspect="1"/>
          </p:cNvPicPr>
          <p:nvPr>
            <p:ph type="pic" sz="quarter" idx="15"/>
          </p:nvPr>
        </p:nvPicPr>
        <p:blipFill>
          <a:blip r:embed="rId2"/>
          <a:stretch>
            <a:fillRect/>
          </a:stretch>
        </p:blipFill>
        <p:spPr>
          <a:xfrm>
            <a:off x="5406099" y="1025065"/>
            <a:ext cx="6423384" cy="5054698"/>
          </a:xfrm>
        </p:spPr>
      </p:pic>
    </p:spTree>
    <p:extLst>
      <p:ext uri="{BB962C8B-B14F-4D97-AF65-F5344CB8AC3E}">
        <p14:creationId xmlns:p14="http://schemas.microsoft.com/office/powerpoint/2010/main" val="1033272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err="1"/>
              <a:t>Object-Relational</a:t>
            </a:r>
            <a:r>
              <a:rPr lang="es-ES" dirty="0"/>
              <a:t> </a:t>
            </a:r>
            <a:r>
              <a:rPr lang="es-ES" dirty="0" err="1"/>
              <a:t>Mapping</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172969"/>
            <a:ext cx="5040313" cy="3172269"/>
          </a:xfrm>
        </p:spPr>
        <p:txBody>
          <a:bodyPr/>
          <a:lstStyle/>
          <a:p>
            <a:r>
              <a:rPr lang="es-ES" sz="2000" dirty="0"/>
              <a:t>Es un sistema que nos permite convertir (mapear) los datos entre:</a:t>
            </a:r>
          </a:p>
          <a:p>
            <a:pPr lvl="1"/>
            <a:r>
              <a:rPr lang="es-ES" sz="1600" dirty="0"/>
              <a:t>Un lenguaje de programación orientado a objetos (</a:t>
            </a:r>
            <a:r>
              <a:rPr lang="es-ES" sz="1600" dirty="0" err="1"/>
              <a:t>Object</a:t>
            </a:r>
            <a:r>
              <a:rPr lang="es-ES" sz="1600" dirty="0"/>
              <a:t>)</a:t>
            </a:r>
          </a:p>
          <a:p>
            <a:pPr lvl="1"/>
            <a:r>
              <a:rPr lang="es-ES" sz="1600" dirty="0"/>
              <a:t>Una base de datos (</a:t>
            </a:r>
            <a:r>
              <a:rPr lang="es-ES" sz="1600" dirty="0" err="1"/>
              <a:t>Relational</a:t>
            </a:r>
            <a:r>
              <a:rPr lang="es-ES" sz="1600" dirty="0"/>
              <a:t>)</a:t>
            </a:r>
          </a:p>
          <a:p>
            <a:r>
              <a:rPr lang="es-ES" sz="2000" dirty="0"/>
              <a:t>Se puede emplear tanto para realizar consultas como actualizaciones</a:t>
            </a:r>
          </a:p>
          <a:p>
            <a:r>
              <a:rPr lang="es-ES" sz="2000" dirty="0"/>
              <a:t>Nuestro código no interactúa de manera directa con la base de datos, sino que emplea las librerías del ORM</a:t>
            </a:r>
          </a:p>
          <a:p>
            <a:endParaRPr lang="es-ES" dirty="0"/>
          </a:p>
        </p:txBody>
      </p:sp>
      <p:pic>
        <p:nvPicPr>
          <p:cNvPr id="1026" name="Picture 2">
            <a:extLst>
              <a:ext uri="{FF2B5EF4-FFF2-40B4-BE49-F238E27FC236}">
                <a16:creationId xmlns:a16="http://schemas.microsoft.com/office/drawing/2014/main" id="{1FFCE1FE-42F0-6D06-1371-74D5B8274F6E}"/>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5951009" y="2521359"/>
            <a:ext cx="5736885" cy="292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02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Entidades y relaciones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079102"/>
            <a:ext cx="5040313" cy="3266136"/>
          </a:xfrm>
        </p:spPr>
        <p:txBody>
          <a:bodyPr/>
          <a:lstStyle/>
          <a:p>
            <a:r>
              <a:rPr lang="es-ES" sz="2000" dirty="0"/>
              <a:t>Podemos emplear nuestras entidades de dominio como modelo de acceso a datos</a:t>
            </a:r>
          </a:p>
          <a:p>
            <a:pPr lvl="1"/>
            <a:r>
              <a:rPr lang="es-ES" sz="1600" dirty="0"/>
              <a:t>Las entidades se convierten en registros en una tabla</a:t>
            </a:r>
          </a:p>
          <a:p>
            <a:pPr lvl="1"/>
            <a:r>
              <a:rPr lang="es-ES" sz="1600" dirty="0"/>
              <a:t>Las propiedades de cada entidad en datos en las columnas de la tabla</a:t>
            </a:r>
          </a:p>
          <a:p>
            <a:pPr lvl="1"/>
            <a:r>
              <a:rPr lang="es-ES" sz="1600" dirty="0"/>
              <a:t>Las relaciones entre las entidades de dominio se convierten en relaciones entre las tablas</a:t>
            </a:r>
          </a:p>
          <a:p>
            <a:pPr lvl="1"/>
            <a:endParaRPr lang="es-ES" sz="1600" dirty="0"/>
          </a:p>
          <a:p>
            <a:pPr lvl="1"/>
            <a:endParaRPr lang="es-ES" dirty="0"/>
          </a:p>
        </p:txBody>
      </p:sp>
      <p:pic>
        <p:nvPicPr>
          <p:cNvPr id="2050" name="Picture 2">
            <a:extLst>
              <a:ext uri="{FF2B5EF4-FFF2-40B4-BE49-F238E27FC236}">
                <a16:creationId xmlns:a16="http://schemas.microsoft.com/office/drawing/2014/main" id="{6CBE652D-FA48-397A-AB98-216EDCC0FF59}"/>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6583641" y="2802604"/>
            <a:ext cx="4507347" cy="270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657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Ventajas de usar un ORM</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429000"/>
            <a:ext cx="10907551" cy="2916238"/>
          </a:xfrm>
        </p:spPr>
        <p:txBody>
          <a:bodyPr/>
          <a:lstStyle/>
          <a:p>
            <a:r>
              <a:rPr lang="es-ES" sz="2000" dirty="0"/>
              <a:t>Abstracción del sistema de base de datos y su lenguaje</a:t>
            </a:r>
          </a:p>
          <a:p>
            <a:r>
              <a:rPr lang="es-ES" sz="2000" dirty="0"/>
              <a:t>Menor acoplamiento entre nuestra aplicación y la base de datos</a:t>
            </a:r>
          </a:p>
          <a:p>
            <a:r>
              <a:rPr lang="es-ES" sz="2000" dirty="0"/>
              <a:t>Menos código “</a:t>
            </a:r>
            <a:r>
              <a:rPr lang="es-ES" sz="2000" dirty="0" err="1"/>
              <a:t>boilerplate</a:t>
            </a:r>
            <a:r>
              <a:rPr lang="es-ES" sz="2000" dirty="0"/>
              <a:t>”, como mapeo de datos</a:t>
            </a:r>
          </a:p>
          <a:p>
            <a:r>
              <a:rPr lang="es-ES" sz="2000" dirty="0"/>
              <a:t>Menos código que mantener ante cambios en la estructura de los datos</a:t>
            </a:r>
          </a:p>
          <a:p>
            <a:r>
              <a:rPr lang="es-ES" sz="2000" dirty="0"/>
              <a:t>Nos permite emplear características de la programación orientada a objetos en el modelo</a:t>
            </a:r>
          </a:p>
          <a:p>
            <a:r>
              <a:rPr lang="es-ES" sz="2000" dirty="0"/>
              <a:t>Más seguridad frente a ataques como SQL </a:t>
            </a:r>
            <a:r>
              <a:rPr lang="es-ES" sz="2000" dirty="0" err="1"/>
              <a:t>injection</a:t>
            </a:r>
            <a:r>
              <a:rPr lang="es-ES" sz="2000" dirty="0"/>
              <a:t>.</a:t>
            </a:r>
          </a:p>
          <a:p>
            <a:endParaRPr lang="es-ES" dirty="0"/>
          </a:p>
        </p:txBody>
      </p:sp>
    </p:spTree>
    <p:extLst>
      <p:ext uri="{BB962C8B-B14F-4D97-AF65-F5344CB8AC3E}">
        <p14:creationId xmlns:p14="http://schemas.microsoft.com/office/powerpoint/2010/main" val="31184136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Inconvenientes de usar un ORM</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429000"/>
            <a:ext cx="10907551" cy="2916238"/>
          </a:xfrm>
        </p:spPr>
        <p:txBody>
          <a:bodyPr/>
          <a:lstStyle/>
          <a:p>
            <a:r>
              <a:rPr lang="es-ES" sz="2000" dirty="0"/>
              <a:t>Necesario aprender a usar correctamente las librerías, habitualmente complejas</a:t>
            </a:r>
          </a:p>
          <a:p>
            <a:r>
              <a:rPr lang="es-ES" sz="2000" dirty="0"/>
              <a:t>El rendimiento es peor que escribir directamente código de acceso a datos</a:t>
            </a:r>
          </a:p>
          <a:p>
            <a:r>
              <a:rPr lang="es-ES" sz="2000" dirty="0"/>
              <a:t>La abstracción puede provocar problemas por desconocimiento</a:t>
            </a:r>
          </a:p>
          <a:p>
            <a:r>
              <a:rPr lang="es-ES" sz="2000" dirty="0"/>
              <a:t>Nuestro código tiene que hacer a veces concesiones al ORM por limitaciones de la librería</a:t>
            </a:r>
          </a:p>
          <a:p>
            <a:endParaRPr lang="es-ES" sz="2000" dirty="0"/>
          </a:p>
          <a:p>
            <a:endParaRPr lang="es-ES" dirty="0"/>
          </a:p>
        </p:txBody>
      </p:sp>
    </p:spTree>
    <p:extLst>
      <p:ext uri="{BB962C8B-B14F-4D97-AF65-F5344CB8AC3E}">
        <p14:creationId xmlns:p14="http://schemas.microsoft.com/office/powerpoint/2010/main" val="29355077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5"/>
            <a:ext cx="7468194" cy="651610"/>
          </a:xfrm>
        </p:spPr>
        <p:txBody>
          <a:bodyPr/>
          <a:lstStyle/>
          <a:p>
            <a:r>
              <a:rPr lang="es-ES" dirty="0" err="1"/>
              <a:t>ORMs</a:t>
            </a:r>
            <a:r>
              <a:rPr lang="es-ES" dirty="0"/>
              <a:t> vs micro-</a:t>
            </a:r>
            <a:r>
              <a:rPr lang="es-ES" dirty="0" err="1"/>
              <a:t>ORMs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8" y="2450840"/>
            <a:ext cx="5807344" cy="3253695"/>
          </a:xfrm>
        </p:spPr>
        <p:txBody>
          <a:bodyPr/>
          <a:lstStyle/>
          <a:p>
            <a:r>
              <a:rPr lang="es-ES" sz="2000" dirty="0"/>
              <a:t>Los </a:t>
            </a:r>
            <a:r>
              <a:rPr lang="es-ES" sz="2000" dirty="0" err="1"/>
              <a:t>ORMs</a:t>
            </a:r>
            <a:r>
              <a:rPr lang="es-ES" sz="2000" dirty="0"/>
              <a:t> están habitualmente diseñados para ofrecer un conjunto amplio de características a los desarrolladores:</a:t>
            </a:r>
          </a:p>
          <a:p>
            <a:pPr lvl="1"/>
            <a:r>
              <a:rPr lang="es-ES" sz="1600" dirty="0"/>
              <a:t>Generación automática de código de acceso a datos</a:t>
            </a:r>
          </a:p>
          <a:p>
            <a:pPr lvl="1"/>
            <a:r>
              <a:rPr lang="es-ES" sz="1600" dirty="0"/>
              <a:t>Carga automática de datos relacionados</a:t>
            </a:r>
          </a:p>
          <a:p>
            <a:pPr lvl="1"/>
            <a:r>
              <a:rPr lang="es-ES" sz="1600" dirty="0"/>
              <a:t>Gestión de transaccionalidad</a:t>
            </a:r>
          </a:p>
          <a:p>
            <a:pPr lvl="1"/>
            <a:r>
              <a:rPr lang="es-ES" sz="1600" dirty="0"/>
              <a:t>Seguimiento de cambios</a:t>
            </a:r>
            <a:endParaRPr lang="es-ES" sz="2000" dirty="0"/>
          </a:p>
          <a:p>
            <a:endParaRPr lang="es-ES" dirty="0"/>
          </a:p>
        </p:txBody>
      </p:sp>
      <p:pic>
        <p:nvPicPr>
          <p:cNvPr id="8" name="Imagen 7" descr="Cabina de un avión comercial">
            <a:extLst>
              <a:ext uri="{FF2B5EF4-FFF2-40B4-BE49-F238E27FC236}">
                <a16:creationId xmlns:a16="http://schemas.microsoft.com/office/drawing/2014/main" id="{9E5487CA-2AC7-FE77-38F0-3C64B52D8899}"/>
              </a:ext>
            </a:extLst>
          </p:cNvPr>
          <p:cNvPicPr>
            <a:picLocks noChangeAspect="1"/>
          </p:cNvPicPr>
          <p:nvPr/>
        </p:nvPicPr>
        <p:blipFill>
          <a:blip r:embed="rId2"/>
          <a:stretch>
            <a:fillRect/>
          </a:stretch>
        </p:blipFill>
        <p:spPr>
          <a:xfrm>
            <a:off x="7116924" y="2450840"/>
            <a:ext cx="4655976" cy="3103984"/>
          </a:xfrm>
          <a:prstGeom prst="rect">
            <a:avLst/>
          </a:prstGeom>
        </p:spPr>
      </p:pic>
    </p:spTree>
    <p:extLst>
      <p:ext uri="{BB962C8B-B14F-4D97-AF65-F5344CB8AC3E}">
        <p14:creationId xmlns:p14="http://schemas.microsoft.com/office/powerpoint/2010/main" val="10360826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5"/>
            <a:ext cx="7468194" cy="651610"/>
          </a:xfrm>
        </p:spPr>
        <p:txBody>
          <a:bodyPr/>
          <a:lstStyle/>
          <a:p>
            <a:r>
              <a:rPr lang="es-ES" dirty="0" err="1"/>
              <a:t>ORMs</a:t>
            </a:r>
            <a:r>
              <a:rPr lang="es-ES" dirty="0"/>
              <a:t> vs micro-</a:t>
            </a:r>
            <a:r>
              <a:rPr lang="es-ES" dirty="0" err="1"/>
              <a:t>ORMs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8" y="2450840"/>
            <a:ext cx="4563261" cy="3253695"/>
          </a:xfrm>
        </p:spPr>
        <p:txBody>
          <a:bodyPr/>
          <a:lstStyle/>
          <a:p>
            <a:r>
              <a:rPr lang="es-ES" sz="2000" dirty="0"/>
              <a:t>Los micro-</a:t>
            </a:r>
            <a:r>
              <a:rPr lang="es-ES" sz="2000" dirty="0" err="1"/>
              <a:t>ORMs</a:t>
            </a:r>
            <a:r>
              <a:rPr lang="es-ES" sz="2000" dirty="0"/>
              <a:t> sacrifican funcionalidad para ofrecer a cambio:</a:t>
            </a:r>
          </a:p>
          <a:p>
            <a:pPr lvl="1"/>
            <a:r>
              <a:rPr lang="es-ES" sz="1600" dirty="0"/>
              <a:t>Mejor rendimiento</a:t>
            </a:r>
          </a:p>
          <a:p>
            <a:pPr lvl="1"/>
            <a:r>
              <a:rPr lang="es-ES" sz="1600" dirty="0"/>
              <a:t>Mayor facilidad de configuración</a:t>
            </a:r>
          </a:p>
          <a:p>
            <a:pPr lvl="1"/>
            <a:r>
              <a:rPr lang="es-ES" sz="1600" dirty="0"/>
              <a:t>Un API más simple y fácil de usar para el desarrollador</a:t>
            </a:r>
          </a:p>
          <a:p>
            <a:endParaRPr lang="es-ES" sz="2000" dirty="0"/>
          </a:p>
          <a:p>
            <a:endParaRPr lang="es-ES" dirty="0"/>
          </a:p>
        </p:txBody>
      </p:sp>
      <p:pic>
        <p:nvPicPr>
          <p:cNvPr id="5" name="Imagen 4" descr="Hombre joven sosteniendo una bicicleta">
            <a:extLst>
              <a:ext uri="{FF2B5EF4-FFF2-40B4-BE49-F238E27FC236}">
                <a16:creationId xmlns:a16="http://schemas.microsoft.com/office/drawing/2014/main" id="{A0DF0D0F-6958-26F1-0D3E-53304C1EE138}"/>
              </a:ext>
            </a:extLst>
          </p:cNvPr>
          <p:cNvPicPr>
            <a:picLocks noChangeAspect="1"/>
          </p:cNvPicPr>
          <p:nvPr/>
        </p:nvPicPr>
        <p:blipFill>
          <a:blip r:embed="rId2"/>
          <a:stretch>
            <a:fillRect/>
          </a:stretch>
        </p:blipFill>
        <p:spPr>
          <a:xfrm>
            <a:off x="5835521" y="2450840"/>
            <a:ext cx="5899280" cy="3932853"/>
          </a:xfrm>
          <a:prstGeom prst="rect">
            <a:avLst/>
          </a:prstGeom>
        </p:spPr>
      </p:pic>
    </p:spTree>
    <p:extLst>
      <p:ext uri="{BB962C8B-B14F-4D97-AF65-F5344CB8AC3E}">
        <p14:creationId xmlns:p14="http://schemas.microsoft.com/office/powerpoint/2010/main" val="33274533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8D3EE87-EBC4-B63B-75DF-3DD43246BCCB}"/>
              </a:ext>
            </a:extLst>
          </p:cNvPr>
          <p:cNvSpPr>
            <a:spLocks noGrp="1"/>
          </p:cNvSpPr>
          <p:nvPr>
            <p:ph type="body" sz="quarter" idx="12"/>
          </p:nvPr>
        </p:nvSpPr>
        <p:spPr/>
        <p:txBody>
          <a:bodyPr/>
          <a:lstStyle/>
          <a:p>
            <a:r>
              <a:rPr lang="es-ES" dirty="0"/>
              <a:t>Casos de uso</a:t>
            </a:r>
          </a:p>
        </p:txBody>
      </p:sp>
      <p:sp>
        <p:nvSpPr>
          <p:cNvPr id="3" name="Marcador de texto 2">
            <a:extLst>
              <a:ext uri="{FF2B5EF4-FFF2-40B4-BE49-F238E27FC236}">
                <a16:creationId xmlns:a16="http://schemas.microsoft.com/office/drawing/2014/main" id="{A2712F86-01F1-1DF2-E1B4-487A23BFFE15}"/>
              </a:ext>
            </a:extLst>
          </p:cNvPr>
          <p:cNvSpPr>
            <a:spLocks noGrp="1"/>
          </p:cNvSpPr>
          <p:nvPr>
            <p:ph type="body" sz="quarter" idx="13"/>
          </p:nvPr>
        </p:nvSpPr>
        <p:spPr/>
        <p:txBody>
          <a:bodyPr/>
          <a:lstStyle/>
          <a:p>
            <a:r>
              <a:rPr lang="es-ES" dirty="0"/>
              <a:t>Cuándo usar un ORM o un micro-ORM?</a:t>
            </a:r>
          </a:p>
        </p:txBody>
      </p:sp>
      <p:sp>
        <p:nvSpPr>
          <p:cNvPr id="4" name="Marcador de texto 3">
            <a:extLst>
              <a:ext uri="{FF2B5EF4-FFF2-40B4-BE49-F238E27FC236}">
                <a16:creationId xmlns:a16="http://schemas.microsoft.com/office/drawing/2014/main" id="{EE7D812B-3521-33FC-A161-29559EACF7B3}"/>
              </a:ext>
            </a:extLst>
          </p:cNvPr>
          <p:cNvSpPr>
            <a:spLocks noGrp="1"/>
          </p:cNvSpPr>
          <p:nvPr>
            <p:ph type="body" sz="quarter" idx="14"/>
          </p:nvPr>
        </p:nvSpPr>
        <p:spPr>
          <a:xfrm>
            <a:off x="911225" y="3232151"/>
            <a:ext cx="5641975" cy="3516992"/>
          </a:xfrm>
        </p:spPr>
        <p:txBody>
          <a:bodyPr/>
          <a:lstStyle/>
          <a:p>
            <a:r>
              <a:rPr lang="es-ES" sz="1800" dirty="0"/>
              <a:t>Emplear la herramienta más adecuada de acuerdo a las necesidades de cada proyecto:</a:t>
            </a:r>
          </a:p>
          <a:p>
            <a:pPr lvl="1"/>
            <a:r>
              <a:rPr lang="es-ES" sz="1600" dirty="0"/>
              <a:t>Cantidad prevista de consultas y actualizaciones</a:t>
            </a:r>
          </a:p>
          <a:p>
            <a:pPr lvl="1"/>
            <a:r>
              <a:rPr lang="es-ES" sz="1600" dirty="0"/>
              <a:t>Complejidad de las mismas</a:t>
            </a:r>
          </a:p>
          <a:p>
            <a:r>
              <a:rPr lang="es-ES" sz="1800" dirty="0"/>
              <a:t>Un caso de uso habitual es aplicar la filosofía CQRS:</a:t>
            </a:r>
          </a:p>
          <a:p>
            <a:pPr lvl="1"/>
            <a:r>
              <a:rPr lang="es-ES" sz="1600" dirty="0"/>
              <a:t>Para comandos: ORM</a:t>
            </a:r>
          </a:p>
          <a:p>
            <a:pPr lvl="2"/>
            <a:r>
              <a:rPr lang="es-ES" sz="1400" dirty="0"/>
              <a:t>Permite emplear el modelo de dominio</a:t>
            </a:r>
          </a:p>
          <a:p>
            <a:pPr lvl="2"/>
            <a:r>
              <a:rPr lang="es-ES" sz="1400" dirty="0"/>
              <a:t>Patrón unidad de trabajo – repositorio</a:t>
            </a:r>
          </a:p>
          <a:p>
            <a:pPr lvl="2"/>
            <a:r>
              <a:rPr lang="es-ES" sz="1400" dirty="0"/>
              <a:t>Transaccionalidad</a:t>
            </a:r>
            <a:endParaRPr lang="es-ES" sz="1200" dirty="0"/>
          </a:p>
          <a:p>
            <a:pPr lvl="1"/>
            <a:r>
              <a:rPr lang="es-ES" sz="1600" dirty="0"/>
              <a:t>Para consultas: micro-ORM</a:t>
            </a:r>
          </a:p>
          <a:p>
            <a:pPr lvl="2"/>
            <a:r>
              <a:rPr lang="es-ES" sz="1400" dirty="0"/>
              <a:t>Ofrece mejor rendimiento</a:t>
            </a:r>
          </a:p>
        </p:txBody>
      </p:sp>
      <p:pic>
        <p:nvPicPr>
          <p:cNvPr id="3074" name="Picture 2" descr="CQRS">
            <a:extLst>
              <a:ext uri="{FF2B5EF4-FFF2-40B4-BE49-F238E27FC236}">
                <a16:creationId xmlns:a16="http://schemas.microsoft.com/office/drawing/2014/main" id="{9A4FFB02-496E-2535-2DDA-7F3456D387C3}"/>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6475414" y="2157985"/>
            <a:ext cx="5440929" cy="3963251"/>
          </a:xfrm>
          <a:prstGeom prst="rect">
            <a:avLst/>
          </a:prstGeom>
          <a:noFill/>
        </p:spPr>
      </p:pic>
    </p:spTree>
    <p:extLst>
      <p:ext uri="{BB962C8B-B14F-4D97-AF65-F5344CB8AC3E}">
        <p14:creationId xmlns:p14="http://schemas.microsoft.com/office/powerpoint/2010/main" val="36805908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EF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 EF Core para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4789954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5971592" y="884582"/>
            <a:ext cx="6220407" cy="5695122"/>
          </a:xfrm>
        </p:spPr>
        <p:txBody>
          <a:bodyPr/>
          <a:lstStyle/>
          <a:p>
            <a:r>
              <a:rPr lang="en-US" sz="2800" dirty="0" err="1"/>
              <a:t>Qué</a:t>
            </a:r>
            <a:r>
              <a:rPr lang="en-US" sz="2800" dirty="0"/>
              <a:t> es EF Core</a:t>
            </a:r>
          </a:p>
          <a:p>
            <a:r>
              <a:rPr lang="en-US" sz="2800" dirty="0"/>
              <a:t>Por </a:t>
            </a:r>
            <a:r>
              <a:rPr lang="en-US" sz="2800" dirty="0" err="1"/>
              <a:t>qué</a:t>
            </a:r>
            <a:r>
              <a:rPr lang="en-US" sz="2800" dirty="0"/>
              <a:t> usar EF Core</a:t>
            </a:r>
          </a:p>
          <a:p>
            <a:r>
              <a:rPr lang="en-US" sz="2800" dirty="0" err="1"/>
              <a:t>Configuración</a:t>
            </a:r>
            <a:r>
              <a:rPr lang="en-US" sz="2800" dirty="0"/>
              <a:t> </a:t>
            </a:r>
            <a:r>
              <a:rPr lang="en-US" sz="2800" dirty="0" err="1"/>
              <a:t>inicial</a:t>
            </a:r>
            <a:endParaRPr lang="en-US" sz="2800" dirty="0"/>
          </a:p>
          <a:p>
            <a:r>
              <a:rPr lang="en-US" sz="2800" dirty="0"/>
              <a:t>Code first</a:t>
            </a:r>
          </a:p>
          <a:p>
            <a:r>
              <a:rPr lang="en-US" sz="2800" dirty="0" err="1"/>
              <a:t>Herramientas</a:t>
            </a:r>
            <a:r>
              <a:rPr lang="en-US" sz="2800" dirty="0"/>
              <a:t> de </a:t>
            </a:r>
            <a:r>
              <a:rPr lang="en-US" sz="2800" dirty="0" err="1"/>
              <a:t>desarrollo</a:t>
            </a:r>
            <a:endParaRPr lang="en-US" sz="2800" dirty="0"/>
          </a:p>
          <a:p>
            <a:r>
              <a:rPr lang="en-US" sz="2800" dirty="0" err="1"/>
              <a:t>Configuración</a:t>
            </a:r>
            <a:r>
              <a:rPr lang="en-US" sz="2800" dirty="0"/>
              <a:t> de </a:t>
            </a:r>
            <a:r>
              <a:rPr lang="en-US" sz="2800" dirty="0" err="1"/>
              <a:t>entidades</a:t>
            </a:r>
            <a:endParaRPr lang="en-US" sz="2800" dirty="0"/>
          </a:p>
          <a:p>
            <a:r>
              <a:rPr lang="en-US" sz="2800" dirty="0" err="1"/>
              <a:t>Migraciones</a:t>
            </a:r>
            <a:endParaRPr lang="en-US" sz="2800" dirty="0"/>
          </a:p>
          <a:p>
            <a:r>
              <a:rPr lang="en-US" sz="2800" dirty="0" err="1"/>
              <a:t>Relaciones</a:t>
            </a:r>
            <a:endParaRPr lang="en-US" sz="2800" dirty="0"/>
          </a:p>
          <a:p>
            <a:r>
              <a:rPr lang="en-US" sz="2800" dirty="0"/>
              <a:t>Consulta de </a:t>
            </a:r>
            <a:r>
              <a:rPr lang="en-US" sz="2800" dirty="0" err="1"/>
              <a:t>entidades</a:t>
            </a:r>
            <a:endParaRPr lang="en-US" sz="2800" dirty="0"/>
          </a:p>
          <a:p>
            <a:r>
              <a:rPr lang="en-US" sz="2800" dirty="0" err="1"/>
              <a:t>Actualización</a:t>
            </a:r>
            <a:r>
              <a:rPr lang="en-US" sz="2800" dirty="0"/>
              <a:t> y </a:t>
            </a:r>
            <a:r>
              <a:rPr lang="en-US" sz="2800" dirty="0" err="1"/>
              <a:t>eliminación</a:t>
            </a:r>
            <a:r>
              <a:rPr lang="en-US" sz="2800" dirty="0"/>
              <a:t> de </a:t>
            </a:r>
            <a:r>
              <a:rPr lang="en-US" sz="2800" dirty="0" err="1"/>
              <a:t>entidades</a:t>
            </a:r>
            <a:endParaRPr lang="en-US" sz="2800" dirty="0"/>
          </a:p>
          <a:p>
            <a:r>
              <a:rPr lang="en-US" sz="2800" dirty="0" err="1"/>
              <a:t>Seguimiento</a:t>
            </a:r>
            <a:r>
              <a:rPr lang="en-US" sz="2800" dirty="0"/>
              <a:t> y </a:t>
            </a:r>
            <a:r>
              <a:rPr lang="en-US" sz="2800" dirty="0" err="1"/>
              <a:t>persistencia</a:t>
            </a:r>
            <a:r>
              <a:rPr lang="en-US" sz="2800" dirty="0"/>
              <a:t> de </a:t>
            </a:r>
            <a:r>
              <a:rPr lang="en-US" sz="2800" dirty="0" err="1"/>
              <a:t>cambios</a:t>
            </a:r>
            <a:endParaRPr lang="en-US" sz="2800"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EF Core</a:t>
            </a:r>
          </a:p>
        </p:txBody>
      </p:sp>
    </p:spTree>
    <p:extLst>
      <p:ext uri="{BB962C8B-B14F-4D97-AF65-F5344CB8AC3E}">
        <p14:creationId xmlns:p14="http://schemas.microsoft.com/office/powerpoint/2010/main" val="36875899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EF Core</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ORM Oficial de Microsoft para .NET</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3128865"/>
            <a:ext cx="5539338" cy="3216373"/>
          </a:xfrm>
        </p:spPr>
        <p:txBody>
          <a:bodyPr/>
          <a:lstStyle/>
          <a:p>
            <a:r>
              <a:rPr lang="es-ES" sz="2000" dirty="0"/>
              <a:t>Es un ORM ligero, y extensible</a:t>
            </a:r>
          </a:p>
          <a:p>
            <a:r>
              <a:rPr lang="es-ES" sz="2000" dirty="0"/>
              <a:t>Heredero de </a:t>
            </a:r>
            <a:r>
              <a:rPr lang="es-ES" sz="2000" dirty="0" err="1"/>
              <a:t>Entity</a:t>
            </a:r>
            <a:r>
              <a:rPr lang="es-ES" sz="2000" dirty="0"/>
              <a:t> Framework (</a:t>
            </a:r>
            <a:r>
              <a:rPr lang="es-ES" sz="2000" dirty="0" err="1"/>
              <a:t>.Net</a:t>
            </a:r>
            <a:r>
              <a:rPr lang="es-ES" sz="2000" dirty="0"/>
              <a:t> Framework)</a:t>
            </a:r>
          </a:p>
          <a:p>
            <a:pPr lvl="1"/>
            <a:r>
              <a:rPr lang="es-ES" sz="1600" dirty="0"/>
              <a:t>Mejoras en rendimiento</a:t>
            </a:r>
          </a:p>
          <a:p>
            <a:pPr lvl="1"/>
            <a:r>
              <a:rPr lang="es-ES" sz="1600" dirty="0"/>
              <a:t>Mayores opciones de configuración</a:t>
            </a:r>
          </a:p>
          <a:p>
            <a:pPr lvl="1"/>
            <a:r>
              <a:rPr lang="es-ES" sz="1600" dirty="0"/>
              <a:t>Mejor desacoplamiento entre modelo y la base de datos</a:t>
            </a:r>
          </a:p>
          <a:p>
            <a:endParaRPr lang="es-ES" sz="2000" dirty="0"/>
          </a:p>
          <a:p>
            <a:endParaRPr lang="es-ES" sz="2000" dirty="0"/>
          </a:p>
          <a:p>
            <a:endParaRPr lang="es-ES" dirty="0"/>
          </a:p>
        </p:txBody>
      </p:sp>
      <p:pic>
        <p:nvPicPr>
          <p:cNvPr id="4098" name="Picture 2" descr="Entity Framework Core">
            <a:extLst>
              <a:ext uri="{FF2B5EF4-FFF2-40B4-BE49-F238E27FC236}">
                <a16:creationId xmlns:a16="http://schemas.microsoft.com/office/drawing/2014/main" id="{80BBCDCC-CC81-EEEB-CCB7-39E2855EB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629" y="1506375"/>
            <a:ext cx="4138030" cy="413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202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4345549" cy="714312"/>
          </a:xfrm>
        </p:spPr>
        <p:txBody>
          <a:bodyPr/>
          <a:lstStyle/>
          <a:p>
            <a:r>
              <a:rPr lang="es-ES" dirty="0"/>
              <a:t>Email</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644440"/>
            <a:ext cx="4345549" cy="651610"/>
          </a:xfrm>
        </p:spPr>
        <p:txBody>
          <a:bodyPr/>
          <a:lstStyle/>
          <a:p>
            <a:r>
              <a:rPr lang="en-US" dirty="0"/>
              <a:t>¡N</a:t>
            </a:r>
            <a:r>
              <a:rPr lang="es-ES" dirty="0"/>
              <a:t>o os quedéis con dudas!</a:t>
            </a:r>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3271934"/>
            <a:ext cx="4736906" cy="447869"/>
          </a:xfrm>
        </p:spPr>
        <p:txBody>
          <a:bodyPr/>
          <a:lstStyle/>
          <a:p>
            <a:r>
              <a:rPr lang="es-ES" sz="2400" dirty="0"/>
              <a:t>dgrubio@plainconcepts.com</a:t>
            </a:r>
          </a:p>
        </p:txBody>
      </p:sp>
      <p:pic>
        <p:nvPicPr>
          <p:cNvPr id="13" name="Marcador de posición de imagen 12" descr="Diario antiguo cubierto con sobres">
            <a:extLst>
              <a:ext uri="{FF2B5EF4-FFF2-40B4-BE49-F238E27FC236}">
                <a16:creationId xmlns:a16="http://schemas.microsoft.com/office/drawing/2014/main" id="{DA6F9FDD-B778-C4DD-68AC-9FF00A06839D}"/>
              </a:ext>
            </a:extLst>
          </p:cNvPr>
          <p:cNvPicPr>
            <a:picLocks noGrp="1" noChangeAspect="1"/>
          </p:cNvPicPr>
          <p:nvPr>
            <p:ph type="pic" sz="quarter" idx="15"/>
          </p:nvPr>
        </p:nvPicPr>
        <p:blipFill>
          <a:blip r:embed="rId2"/>
          <a:srcRect l="9556" r="9556"/>
          <a:stretch>
            <a:fillRect/>
          </a:stretch>
        </p:blipFill>
        <p:spPr/>
      </p:pic>
    </p:spTree>
    <p:extLst>
      <p:ext uri="{BB962C8B-B14F-4D97-AF65-F5344CB8AC3E}">
        <p14:creationId xmlns:p14="http://schemas.microsoft.com/office/powerpoint/2010/main" val="37916734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Por qué usar EF Core</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320212"/>
            <a:ext cx="7212627" cy="4360505"/>
          </a:xfrm>
        </p:spPr>
        <p:txBody>
          <a:bodyPr numCol="1"/>
          <a:lstStyle/>
          <a:p>
            <a:r>
              <a:rPr lang="es-ES" sz="2000" dirty="0"/>
              <a:t>Soporte de Microsoft</a:t>
            </a:r>
          </a:p>
          <a:p>
            <a:r>
              <a:rPr lang="es-ES" sz="2000" dirty="0"/>
              <a:t>Open </a:t>
            </a:r>
            <a:r>
              <a:rPr lang="es-ES" sz="2000" dirty="0" err="1"/>
              <a:t>Source</a:t>
            </a:r>
            <a:endParaRPr lang="es-ES" sz="2000" dirty="0"/>
          </a:p>
          <a:p>
            <a:r>
              <a:rPr lang="es-ES" sz="2000" dirty="0"/>
              <a:t>En continuo desarrollo</a:t>
            </a:r>
          </a:p>
          <a:p>
            <a:r>
              <a:rPr lang="es-ES" sz="2000" dirty="0"/>
              <a:t>Muy bien documentado:</a:t>
            </a:r>
          </a:p>
          <a:p>
            <a:pPr marL="0" indent="0">
              <a:buNone/>
            </a:pPr>
            <a:r>
              <a:rPr lang="es-ES" sz="2000" dirty="0">
                <a:solidFill>
                  <a:schemeClr val="accent1"/>
                </a:solidFill>
              </a:rPr>
              <a:t>	</a:t>
            </a:r>
            <a:r>
              <a:rPr lang="es-ES" sz="2000" dirty="0">
                <a:solidFill>
                  <a:schemeClr val="accent1"/>
                </a:solidFill>
                <a:hlinkClick r:id="rId2">
                  <a:extLst>
                    <a:ext uri="{A12FA001-AC4F-418D-AE19-62706E023703}">
                      <ahyp:hlinkClr xmlns:ahyp="http://schemas.microsoft.com/office/drawing/2018/hyperlinkcolor" val="tx"/>
                    </a:ext>
                  </a:extLst>
                </a:hlinkClick>
              </a:rPr>
              <a:t>https://learn.microsoft.com/en-us/ef/core/</a:t>
            </a:r>
            <a:endParaRPr lang="es-ES" sz="2000" dirty="0">
              <a:solidFill>
                <a:schemeClr val="accent1"/>
              </a:solidFill>
            </a:endParaRPr>
          </a:p>
          <a:p>
            <a:r>
              <a:rPr lang="es-ES" sz="2000" dirty="0"/>
              <a:t>Soporte para múltiples bases de datos:</a:t>
            </a:r>
          </a:p>
          <a:p>
            <a:pPr lvl="1"/>
            <a:r>
              <a:rPr lang="es-ES" sz="1400" dirty="0"/>
              <a:t>SQL Server (Microsoft)</a:t>
            </a:r>
          </a:p>
          <a:p>
            <a:pPr lvl="1"/>
            <a:r>
              <a:rPr lang="es-ES" sz="1400" dirty="0" err="1"/>
              <a:t>SqLite</a:t>
            </a:r>
            <a:r>
              <a:rPr lang="es-ES" sz="1400" dirty="0"/>
              <a:t> (Microsoft)</a:t>
            </a:r>
          </a:p>
          <a:p>
            <a:pPr lvl="1"/>
            <a:r>
              <a:rPr lang="es-ES" sz="1400" dirty="0"/>
              <a:t>In </a:t>
            </a:r>
            <a:r>
              <a:rPr lang="es-ES" sz="1400" dirty="0" err="1"/>
              <a:t>Memory</a:t>
            </a:r>
            <a:r>
              <a:rPr lang="es-ES" sz="1400" dirty="0"/>
              <a:t> (Microsoft)</a:t>
            </a:r>
          </a:p>
          <a:p>
            <a:pPr lvl="1"/>
            <a:r>
              <a:rPr lang="es-ES" sz="1400" dirty="0"/>
              <a:t>Azure Cosmos DB (Microsoft)</a:t>
            </a:r>
          </a:p>
          <a:p>
            <a:pPr lvl="1"/>
            <a:r>
              <a:rPr lang="es-ES" sz="1400" dirty="0"/>
              <a:t>PostgreSQL (</a:t>
            </a:r>
            <a:r>
              <a:rPr lang="es-ES" sz="1400" dirty="0" err="1"/>
              <a:t>Npgsql</a:t>
            </a:r>
            <a:r>
              <a:rPr lang="es-ES" sz="1400" dirty="0"/>
              <a:t>)</a:t>
            </a:r>
          </a:p>
          <a:p>
            <a:pPr lvl="1"/>
            <a:r>
              <a:rPr lang="es-ES" sz="1400" dirty="0"/>
              <a:t>Oracle (Oracle)</a:t>
            </a:r>
          </a:p>
          <a:p>
            <a:pPr lvl="1"/>
            <a:r>
              <a:rPr lang="es-ES" sz="1400" dirty="0" err="1"/>
              <a:t>MySql</a:t>
            </a:r>
            <a:r>
              <a:rPr lang="es-ES" sz="1400" dirty="0"/>
              <a:t> (Oracle, </a:t>
            </a:r>
            <a:r>
              <a:rPr lang="es-ES" sz="1400" dirty="0" err="1"/>
              <a:t>DevArt</a:t>
            </a:r>
            <a:r>
              <a:rPr lang="es-ES" sz="1400" dirty="0"/>
              <a:t>)</a:t>
            </a:r>
          </a:p>
          <a:p>
            <a:pPr lvl="1"/>
            <a:r>
              <a:rPr lang="es-ES" sz="1400" dirty="0" err="1"/>
              <a:t>MariaDB</a:t>
            </a:r>
            <a:r>
              <a:rPr lang="es-ES" sz="1400" dirty="0"/>
              <a:t> (Pomelo </a:t>
            </a:r>
            <a:r>
              <a:rPr lang="es-ES" sz="1400" dirty="0" err="1"/>
              <a:t>Foundation</a:t>
            </a:r>
            <a:r>
              <a:rPr lang="es-ES" sz="1400" dirty="0"/>
              <a:t>)</a:t>
            </a:r>
          </a:p>
          <a:p>
            <a:pPr marL="457200" lvl="1" indent="0">
              <a:buNone/>
            </a:pPr>
            <a:endParaRPr lang="es-ES" sz="1400" dirty="0"/>
          </a:p>
          <a:p>
            <a:endParaRPr lang="es-ES" dirty="0"/>
          </a:p>
        </p:txBody>
      </p:sp>
    </p:spTree>
    <p:extLst>
      <p:ext uri="{BB962C8B-B14F-4D97-AF65-F5344CB8AC3E}">
        <p14:creationId xmlns:p14="http://schemas.microsoft.com/office/powerpoint/2010/main" val="18628426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 inicial</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080125" cy="2493606"/>
          </a:xfrm>
        </p:spPr>
        <p:txBody>
          <a:bodyPr numCol="1"/>
          <a:lstStyle/>
          <a:p>
            <a:r>
              <a:rPr lang="es-ES" sz="1600" dirty="0" err="1"/>
              <a:t>Microsoft.EntityFrameworkCore</a:t>
            </a:r>
            <a:r>
              <a:rPr lang="es-ES" sz="1600" dirty="0"/>
              <a:t>: Paquete base de la librería EF Core </a:t>
            </a:r>
          </a:p>
          <a:p>
            <a:r>
              <a:rPr lang="es-ES" sz="1600" dirty="0" err="1"/>
              <a:t>Microsoft.AspNetCore.Diagnostics.EntityFrameworkCore</a:t>
            </a:r>
            <a:r>
              <a:rPr lang="es-ES" sz="1600" dirty="0"/>
              <a:t>: Extensión de ASP.NET </a:t>
            </a:r>
            <a:r>
              <a:rPr lang="es-ES" sz="1600" dirty="0" err="1"/>
              <a:t>core</a:t>
            </a:r>
            <a:r>
              <a:rPr lang="es-ES" sz="1600" dirty="0"/>
              <a:t> para mostrar información de diagnóstico de EF Core</a:t>
            </a:r>
          </a:p>
          <a:p>
            <a:r>
              <a:rPr lang="es-ES" sz="1600" dirty="0" err="1"/>
              <a:t>Microsoft.EntityFrameworkCore.SqlServer</a:t>
            </a:r>
            <a:r>
              <a:rPr lang="es-ES" sz="1600" dirty="0"/>
              <a:t>: </a:t>
            </a:r>
            <a:r>
              <a:rPr lang="es-ES" sz="1600" dirty="0" err="1"/>
              <a:t>Provider</a:t>
            </a:r>
            <a:r>
              <a:rPr lang="es-ES" sz="1600" dirty="0"/>
              <a:t> para conectar con bases de datos SQL Server</a:t>
            </a:r>
          </a:p>
          <a:p>
            <a:r>
              <a:rPr lang="es-ES" sz="1600" dirty="0" err="1"/>
              <a:t>Microsoft.EntityFrameworkCore.Tools</a:t>
            </a:r>
            <a:r>
              <a:rPr lang="es-ES" sz="1600" dirty="0"/>
              <a:t>: Herramientas para desarrollar desde Visual Studio</a:t>
            </a:r>
          </a:p>
        </p:txBody>
      </p:sp>
      <p:sp>
        <p:nvSpPr>
          <p:cNvPr id="3" name="Marcador de texto 2">
            <a:extLst>
              <a:ext uri="{FF2B5EF4-FFF2-40B4-BE49-F238E27FC236}">
                <a16:creationId xmlns:a16="http://schemas.microsoft.com/office/drawing/2014/main" id="{A54AED4D-969E-B0E2-CBD4-7FB6C66C7474}"/>
              </a:ext>
            </a:extLst>
          </p:cNvPr>
          <p:cNvSpPr>
            <a:spLocks noGrp="1"/>
          </p:cNvSpPr>
          <p:nvPr>
            <p:ph type="body" sz="quarter" idx="13"/>
          </p:nvPr>
        </p:nvSpPr>
        <p:spPr>
          <a:xfrm>
            <a:off x="910696" y="2365849"/>
            <a:ext cx="5040313" cy="651610"/>
          </a:xfrm>
        </p:spPr>
        <p:txBody>
          <a:bodyPr/>
          <a:lstStyle/>
          <a:p>
            <a:r>
              <a:rPr lang="es-ES" dirty="0"/>
              <a:t>Paquetes</a:t>
            </a:r>
          </a:p>
          <a:p>
            <a:endParaRPr lang="es-ES" dirty="0"/>
          </a:p>
        </p:txBody>
      </p:sp>
      <p:sp>
        <p:nvSpPr>
          <p:cNvPr id="7" name="Marcador de texto 3">
            <a:extLst>
              <a:ext uri="{FF2B5EF4-FFF2-40B4-BE49-F238E27FC236}">
                <a16:creationId xmlns:a16="http://schemas.microsoft.com/office/drawing/2014/main" id="{5C084427-3144-50D4-5595-698E28A517A5}"/>
              </a:ext>
            </a:extLst>
          </p:cNvPr>
          <p:cNvSpPr txBox="1">
            <a:spLocks/>
          </p:cNvSpPr>
          <p:nvPr/>
        </p:nvSpPr>
        <p:spPr>
          <a:xfrm>
            <a:off x="910696" y="5448301"/>
            <a:ext cx="11033092" cy="878888"/>
          </a:xfrm>
          <a:prstGeom prst="rect">
            <a:avLst/>
          </a:prstGeom>
        </p:spPr>
        <p:txBody>
          <a:bodyPr lIns="0" tIns="0" rIns="0" bIns="0" numCol="1"/>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s-ES" sz="1600" dirty="0"/>
              <a:t>Para desarrollar desde otra consola de comandos, se puede instalar el </a:t>
            </a:r>
            <a:r>
              <a:rPr lang="es-ES" sz="1600" dirty="0" err="1"/>
              <a:t>cli</a:t>
            </a:r>
            <a:r>
              <a:rPr lang="es-ES" sz="1600" dirty="0"/>
              <a:t> con:</a:t>
            </a:r>
          </a:p>
          <a:p>
            <a:pPr marL="457200" lvl="1" indent="0">
              <a:buFont typeface="Arial" panose="020B0604020202020204" pitchFamily="34" charset="0"/>
              <a:buNone/>
            </a:pPr>
            <a:r>
              <a:rPr lang="es-ES" sz="1600" dirty="0"/>
              <a:t>	dotnet </a:t>
            </a:r>
            <a:r>
              <a:rPr lang="es-ES" sz="1600" dirty="0" err="1"/>
              <a:t>tool</a:t>
            </a:r>
            <a:r>
              <a:rPr lang="es-ES" sz="1600" dirty="0"/>
              <a:t> </a:t>
            </a:r>
            <a:r>
              <a:rPr lang="es-ES" sz="1600" dirty="0" err="1"/>
              <a:t>install</a:t>
            </a:r>
            <a:r>
              <a:rPr lang="es-ES" sz="1600" dirty="0"/>
              <a:t> --global dotnet-</a:t>
            </a:r>
            <a:r>
              <a:rPr lang="es-ES" sz="1600" dirty="0" err="1"/>
              <a:t>ef</a:t>
            </a:r>
            <a:endParaRPr lang="es-ES" sz="1600" dirty="0"/>
          </a:p>
          <a:p>
            <a:pPr lvl="1"/>
            <a:r>
              <a:rPr lang="es-ES" sz="1600" dirty="0"/>
              <a:t>En ese caso, se debe instalar por separado el paquete </a:t>
            </a:r>
            <a:r>
              <a:rPr lang="es-ES" sz="1600" dirty="0" err="1"/>
              <a:t>Microsoft.EntityFrameworkCore.Design</a:t>
            </a:r>
            <a:endParaRPr lang="es-ES" sz="1400" dirty="0"/>
          </a:p>
          <a:p>
            <a:pPr marL="457200" lvl="1" indent="0">
              <a:buFont typeface="Arial" panose="020B0604020202020204" pitchFamily="34" charset="0"/>
              <a:buNone/>
            </a:pPr>
            <a:endParaRPr lang="es-ES" sz="1400" dirty="0"/>
          </a:p>
          <a:p>
            <a:endParaRPr lang="es-ES" dirty="0"/>
          </a:p>
        </p:txBody>
      </p:sp>
      <p:pic>
        <p:nvPicPr>
          <p:cNvPr id="9" name="Imagen 8">
            <a:extLst>
              <a:ext uri="{FF2B5EF4-FFF2-40B4-BE49-F238E27FC236}">
                <a16:creationId xmlns:a16="http://schemas.microsoft.com/office/drawing/2014/main" id="{6175B6B2-9488-FB3E-0AE5-A0C74DB4DBFE}"/>
              </a:ext>
            </a:extLst>
          </p:cNvPr>
          <p:cNvPicPr>
            <a:picLocks noChangeAspect="1"/>
          </p:cNvPicPr>
          <p:nvPr/>
        </p:nvPicPr>
        <p:blipFill>
          <a:blip r:embed="rId3"/>
          <a:stretch>
            <a:fillRect/>
          </a:stretch>
        </p:blipFill>
        <p:spPr>
          <a:xfrm>
            <a:off x="7062725" y="2837369"/>
            <a:ext cx="4716526" cy="2493607"/>
          </a:xfrm>
          <a:prstGeom prst="rect">
            <a:avLst/>
          </a:prstGeom>
        </p:spPr>
      </p:pic>
    </p:spTree>
    <p:extLst>
      <p:ext uri="{BB962C8B-B14F-4D97-AF65-F5344CB8AC3E}">
        <p14:creationId xmlns:p14="http://schemas.microsoft.com/office/powerpoint/2010/main" val="12153272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826904" cy="651610"/>
          </a:xfrm>
        </p:spPr>
        <p:txBody>
          <a:bodyPr/>
          <a:lstStyle/>
          <a:p>
            <a:r>
              <a:rPr lang="es-ES" dirty="0"/>
              <a:t>EF Core </a:t>
            </a:r>
            <a:r>
              <a:rPr lang="es-ES" dirty="0" err="1"/>
              <a:t>Code</a:t>
            </a:r>
            <a:r>
              <a:rPr lang="es-ES" dirty="0"/>
              <a:t> </a:t>
            </a:r>
            <a:r>
              <a:rPr lang="es-ES" dirty="0" err="1"/>
              <a:t>First</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444750"/>
            <a:ext cx="10594975" cy="3949700"/>
          </a:xfrm>
        </p:spPr>
        <p:txBody>
          <a:bodyPr numCol="1"/>
          <a:lstStyle/>
          <a:p>
            <a:r>
              <a:rPr lang="es-ES" sz="2000" dirty="0"/>
              <a:t>Es el modo de trabajo recomendado para nuevos desarrollos</a:t>
            </a:r>
          </a:p>
          <a:p>
            <a:r>
              <a:rPr lang="es-ES" sz="2000" dirty="0"/>
              <a:t>El código condiciona la estructura de la base de datos</a:t>
            </a:r>
          </a:p>
          <a:p>
            <a:r>
              <a:rPr lang="es-ES" sz="2000" dirty="0"/>
              <a:t>La base de datos se mantiene actualizada respecto al modelo mediante migraciones</a:t>
            </a:r>
          </a:p>
          <a:p>
            <a:pPr lvl="1"/>
            <a:r>
              <a:rPr lang="es-ES" sz="1600" dirty="0"/>
              <a:t>Las migraciones se mantienen como código</a:t>
            </a:r>
          </a:p>
          <a:p>
            <a:pPr lvl="1"/>
            <a:r>
              <a:rPr lang="es-ES" sz="1600" dirty="0"/>
              <a:t>Permiten generar la base de datos desde 0</a:t>
            </a:r>
          </a:p>
          <a:p>
            <a:endParaRPr lang="es-ES" sz="2000" dirty="0"/>
          </a:p>
          <a:p>
            <a:r>
              <a:rPr lang="es-ES" sz="2000" dirty="0"/>
              <a:t>También es posible trabajar con </a:t>
            </a:r>
            <a:r>
              <a:rPr lang="es-ES" sz="2000" dirty="0" err="1"/>
              <a:t>database-first</a:t>
            </a:r>
            <a:endParaRPr lang="es-ES" sz="2000" dirty="0"/>
          </a:p>
          <a:p>
            <a:pPr lvl="1"/>
            <a:r>
              <a:rPr lang="es-ES" sz="1600" dirty="0"/>
              <a:t>Para bases de datos heredadas</a:t>
            </a:r>
          </a:p>
          <a:p>
            <a:pPr lvl="1"/>
            <a:r>
              <a:rPr lang="es-ES" sz="1600" dirty="0"/>
              <a:t>Si no tenemos control sobre su estructura</a:t>
            </a:r>
          </a:p>
        </p:txBody>
      </p:sp>
    </p:spTree>
    <p:extLst>
      <p:ext uri="{BB962C8B-B14F-4D97-AF65-F5344CB8AC3E}">
        <p14:creationId xmlns:p14="http://schemas.microsoft.com/office/powerpoint/2010/main" val="26619204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 inicial</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08300"/>
            <a:ext cx="5280025" cy="3772417"/>
          </a:xfrm>
        </p:spPr>
        <p:txBody>
          <a:bodyPr numCol="1"/>
          <a:lstStyle/>
          <a:p>
            <a:r>
              <a:rPr lang="es-ES" sz="2000" dirty="0"/>
              <a:t>El </a:t>
            </a:r>
            <a:r>
              <a:rPr lang="es-ES" sz="2000" dirty="0" err="1"/>
              <a:t>DbContext</a:t>
            </a:r>
            <a:r>
              <a:rPr lang="es-ES" sz="2000" dirty="0"/>
              <a:t> es el punto de acceso de nuestra aplicación a la base de datos a través de EF Core</a:t>
            </a:r>
          </a:p>
          <a:p>
            <a:r>
              <a:rPr lang="es-ES" sz="2000" dirty="0"/>
              <a:t>Debe heredar de la clase </a:t>
            </a:r>
            <a:r>
              <a:rPr lang="es-ES" sz="2000" dirty="0" err="1"/>
              <a:t>DbContext</a:t>
            </a:r>
            <a:r>
              <a:rPr lang="es-ES" sz="2000" dirty="0"/>
              <a:t> de EF Core</a:t>
            </a:r>
          </a:p>
          <a:p>
            <a:r>
              <a:rPr lang="es-ES" sz="2000" dirty="0"/>
              <a:t>Es un servicio </a:t>
            </a:r>
            <a:r>
              <a:rPr lang="es-ES" sz="2000" dirty="0" err="1"/>
              <a:t>scoped</a:t>
            </a:r>
            <a:r>
              <a:rPr lang="es-ES" sz="2000" dirty="0"/>
              <a:t>, que se configura mediante inyección de dependencias</a:t>
            </a:r>
          </a:p>
          <a:p>
            <a:r>
              <a:rPr lang="es-ES" sz="2000" dirty="0"/>
              <a:t>Su configuración se establece mediante las herramientas de configuración estándares de ASP.NET Core</a:t>
            </a:r>
          </a:p>
          <a:p>
            <a:endParaRPr lang="es-ES" sz="1400" dirty="0"/>
          </a:p>
          <a:p>
            <a:pPr marL="457200" lvl="1" indent="0">
              <a:buNone/>
            </a:pPr>
            <a:endParaRPr lang="es-ES" sz="1400" dirty="0"/>
          </a:p>
          <a:p>
            <a:endParaRPr lang="es-ES" dirty="0"/>
          </a:p>
        </p:txBody>
      </p:sp>
      <p:sp>
        <p:nvSpPr>
          <p:cNvPr id="3" name="Marcador de texto 2">
            <a:extLst>
              <a:ext uri="{FF2B5EF4-FFF2-40B4-BE49-F238E27FC236}">
                <a16:creationId xmlns:a16="http://schemas.microsoft.com/office/drawing/2014/main" id="{A54AED4D-969E-B0E2-CBD4-7FB6C66C7474}"/>
              </a:ext>
            </a:extLst>
          </p:cNvPr>
          <p:cNvSpPr>
            <a:spLocks noGrp="1"/>
          </p:cNvSpPr>
          <p:nvPr>
            <p:ph type="body" sz="quarter" idx="13"/>
          </p:nvPr>
        </p:nvSpPr>
        <p:spPr>
          <a:xfrm>
            <a:off x="910696" y="2365849"/>
            <a:ext cx="5040313" cy="651610"/>
          </a:xfrm>
        </p:spPr>
        <p:txBody>
          <a:bodyPr/>
          <a:lstStyle/>
          <a:p>
            <a:r>
              <a:rPr lang="es-ES" dirty="0" err="1"/>
              <a:t>DbContext</a:t>
            </a:r>
            <a:endParaRPr lang="es-ES" dirty="0"/>
          </a:p>
          <a:p>
            <a:endParaRPr lang="es-ES" dirty="0"/>
          </a:p>
        </p:txBody>
      </p:sp>
      <p:pic>
        <p:nvPicPr>
          <p:cNvPr id="6" name="Imagen 5">
            <a:extLst>
              <a:ext uri="{FF2B5EF4-FFF2-40B4-BE49-F238E27FC236}">
                <a16:creationId xmlns:a16="http://schemas.microsoft.com/office/drawing/2014/main" id="{D660A4C0-49A1-65EE-D544-E8FD44F8F58B}"/>
              </a:ext>
            </a:extLst>
          </p:cNvPr>
          <p:cNvPicPr>
            <a:picLocks noChangeAspect="1"/>
          </p:cNvPicPr>
          <p:nvPr/>
        </p:nvPicPr>
        <p:blipFill>
          <a:blip r:embed="rId2"/>
          <a:stretch>
            <a:fillRect/>
          </a:stretch>
        </p:blipFill>
        <p:spPr>
          <a:xfrm>
            <a:off x="6322263" y="2908300"/>
            <a:ext cx="5058481" cy="1819529"/>
          </a:xfrm>
          <a:prstGeom prst="rect">
            <a:avLst/>
          </a:prstGeom>
        </p:spPr>
      </p:pic>
      <p:pic>
        <p:nvPicPr>
          <p:cNvPr id="10" name="Imagen 9">
            <a:extLst>
              <a:ext uri="{FF2B5EF4-FFF2-40B4-BE49-F238E27FC236}">
                <a16:creationId xmlns:a16="http://schemas.microsoft.com/office/drawing/2014/main" id="{5A7D777D-9FE5-B3E9-B5BC-3C7DDAB55EF9}"/>
              </a:ext>
            </a:extLst>
          </p:cNvPr>
          <p:cNvPicPr>
            <a:picLocks noChangeAspect="1"/>
          </p:cNvPicPr>
          <p:nvPr/>
        </p:nvPicPr>
        <p:blipFill>
          <a:blip r:embed="rId3"/>
          <a:stretch>
            <a:fillRect/>
          </a:stretch>
        </p:blipFill>
        <p:spPr>
          <a:xfrm>
            <a:off x="4007365" y="6166295"/>
            <a:ext cx="7992590" cy="514422"/>
          </a:xfrm>
          <a:prstGeom prst="rect">
            <a:avLst/>
          </a:prstGeom>
        </p:spPr>
      </p:pic>
      <p:pic>
        <p:nvPicPr>
          <p:cNvPr id="12" name="Imagen 11">
            <a:extLst>
              <a:ext uri="{FF2B5EF4-FFF2-40B4-BE49-F238E27FC236}">
                <a16:creationId xmlns:a16="http://schemas.microsoft.com/office/drawing/2014/main" id="{3416224A-8F42-1FAA-80A1-57A276FB8603}"/>
              </a:ext>
            </a:extLst>
          </p:cNvPr>
          <p:cNvPicPr>
            <a:picLocks noChangeAspect="1"/>
          </p:cNvPicPr>
          <p:nvPr/>
        </p:nvPicPr>
        <p:blipFill>
          <a:blip r:embed="rId4"/>
          <a:stretch>
            <a:fillRect/>
          </a:stretch>
        </p:blipFill>
        <p:spPr>
          <a:xfrm>
            <a:off x="6322263" y="4982532"/>
            <a:ext cx="5677692" cy="866896"/>
          </a:xfrm>
          <a:prstGeom prst="rect">
            <a:avLst/>
          </a:prstGeom>
        </p:spPr>
      </p:pic>
    </p:spTree>
    <p:extLst>
      <p:ext uri="{BB962C8B-B14F-4D97-AF65-F5344CB8AC3E}">
        <p14:creationId xmlns:p14="http://schemas.microsoft.com/office/powerpoint/2010/main" val="35010812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6988704" cy="651610"/>
          </a:xfrm>
        </p:spPr>
        <p:txBody>
          <a:bodyPr/>
          <a:lstStyle/>
          <a:p>
            <a:r>
              <a:rPr lang="es-ES" dirty="0"/>
              <a:t>Configuración inicial</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p:txBody>
          <a:bodyPr/>
          <a:lstStyle/>
          <a:p>
            <a:r>
              <a:rPr lang="es-ES" dirty="0"/>
              <a:t>Arranque</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7" y="2965450"/>
            <a:ext cx="3864504" cy="3379788"/>
          </a:xfrm>
        </p:spPr>
        <p:txBody>
          <a:bodyPr/>
          <a:lstStyle/>
          <a:p>
            <a:r>
              <a:rPr lang="es-ES" sz="2000" dirty="0"/>
              <a:t>En </a:t>
            </a:r>
            <a:r>
              <a:rPr lang="es-ES" sz="2000" dirty="0" err="1"/>
              <a:t>Code</a:t>
            </a:r>
            <a:r>
              <a:rPr lang="es-ES" sz="2000" dirty="0"/>
              <a:t> </a:t>
            </a:r>
            <a:r>
              <a:rPr lang="es-ES" sz="2000" dirty="0" err="1"/>
              <a:t>First</a:t>
            </a:r>
            <a:r>
              <a:rPr lang="es-ES" sz="2000" dirty="0"/>
              <a:t>, es habitual aplicar las migraciones al arrancar la aplicación</a:t>
            </a:r>
          </a:p>
          <a:p>
            <a:r>
              <a:rPr lang="es-ES" sz="2000" dirty="0"/>
              <a:t>Esto a su vez genera la base de datos si ésta no existiera</a:t>
            </a:r>
          </a:p>
          <a:p>
            <a:r>
              <a:rPr lang="es-ES" sz="2000" dirty="0"/>
              <a:t>¡Cuidado en entornos distribuidos!</a:t>
            </a:r>
          </a:p>
        </p:txBody>
      </p:sp>
      <p:pic>
        <p:nvPicPr>
          <p:cNvPr id="7" name="Imagen 6">
            <a:extLst>
              <a:ext uri="{FF2B5EF4-FFF2-40B4-BE49-F238E27FC236}">
                <a16:creationId xmlns:a16="http://schemas.microsoft.com/office/drawing/2014/main" id="{4B76CB3D-E737-3D70-A73B-F27EF01C8AFA}"/>
              </a:ext>
            </a:extLst>
          </p:cNvPr>
          <p:cNvPicPr>
            <a:picLocks noChangeAspect="1"/>
          </p:cNvPicPr>
          <p:nvPr/>
        </p:nvPicPr>
        <p:blipFill>
          <a:blip r:embed="rId2"/>
          <a:stretch>
            <a:fillRect/>
          </a:stretch>
        </p:blipFill>
        <p:spPr>
          <a:xfrm>
            <a:off x="4775201" y="2986025"/>
            <a:ext cx="6811326" cy="885949"/>
          </a:xfrm>
          <a:prstGeom prst="rect">
            <a:avLst/>
          </a:prstGeom>
        </p:spPr>
      </p:pic>
    </p:spTree>
    <p:extLst>
      <p:ext uri="{BB962C8B-B14F-4D97-AF65-F5344CB8AC3E}">
        <p14:creationId xmlns:p14="http://schemas.microsoft.com/office/powerpoint/2010/main" val="3359261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8639704" cy="651610"/>
          </a:xfrm>
        </p:spPr>
        <p:txBody>
          <a:bodyPr/>
          <a:lstStyle/>
          <a:p>
            <a:r>
              <a:rPr lang="es-ES" dirty="0"/>
              <a:t>Herramientas de desarrollo</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5040313" cy="651610"/>
          </a:xfrm>
        </p:spPr>
        <p:txBody>
          <a:bodyPr/>
          <a:lstStyle/>
          <a:p>
            <a:r>
              <a:rPr lang="es-ES" dirty="0"/>
              <a:t>dotnet </a:t>
            </a:r>
            <a:r>
              <a:rPr lang="es-ES" dirty="0" err="1"/>
              <a:t>ef</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430404" cy="3487738"/>
          </a:xfrm>
        </p:spPr>
        <p:txBody>
          <a:bodyPr/>
          <a:lstStyle/>
          <a:p>
            <a:r>
              <a:rPr lang="es-ES" sz="2000" dirty="0"/>
              <a:t>Herramientas (</a:t>
            </a:r>
            <a:r>
              <a:rPr lang="es-ES" sz="2000" dirty="0" err="1"/>
              <a:t>tooling</a:t>
            </a:r>
            <a:r>
              <a:rPr lang="es-ES" sz="2000" dirty="0"/>
              <a:t>) de desarrollo, en forma de interfaz de línea de comandos (CLI)</a:t>
            </a:r>
          </a:p>
          <a:p>
            <a:r>
              <a:rPr lang="es-ES" sz="2000" dirty="0"/>
              <a:t>Nos permite interactuar con la base de datos, y generar código automáticamente:</a:t>
            </a:r>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database</a:t>
            </a:r>
            <a:r>
              <a:rPr lang="es-ES" sz="1600" dirty="0"/>
              <a:t>: operaciones sobre la base de datos</a:t>
            </a:r>
          </a:p>
          <a:p>
            <a:pPr lvl="2"/>
            <a:r>
              <a:rPr lang="es-ES" sz="1600" dirty="0" err="1">
                <a:solidFill>
                  <a:schemeClr val="accent1"/>
                </a:solidFill>
              </a:rPr>
              <a:t>update</a:t>
            </a:r>
            <a:r>
              <a:rPr lang="es-ES" sz="1600" dirty="0"/>
              <a:t>: actualizar la base de datos mediante migraciones</a:t>
            </a:r>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dbcontext</a:t>
            </a:r>
            <a:r>
              <a:rPr lang="es-ES" sz="1600" dirty="0"/>
              <a:t>: operaciones sobre los tipos </a:t>
            </a:r>
            <a:r>
              <a:rPr lang="es-ES" sz="1600" dirty="0" err="1"/>
              <a:t>DbContext</a:t>
            </a:r>
            <a:endParaRPr lang="es-ES" sz="1600" dirty="0"/>
          </a:p>
          <a:p>
            <a:pPr lvl="2"/>
            <a:r>
              <a:rPr lang="es-ES" sz="1600" dirty="0" err="1">
                <a:solidFill>
                  <a:schemeClr val="accent1"/>
                </a:solidFill>
              </a:rPr>
              <a:t>info</a:t>
            </a:r>
            <a:r>
              <a:rPr lang="es-ES" sz="1600" dirty="0"/>
              <a:t>: obtener información sobre un </a:t>
            </a:r>
            <a:r>
              <a:rPr lang="es-ES" sz="1600" dirty="0" err="1"/>
              <a:t>DbContext</a:t>
            </a:r>
            <a:endParaRPr lang="es-ES" sz="1600" dirty="0"/>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migrations</a:t>
            </a:r>
            <a:r>
              <a:rPr lang="es-ES" sz="1600" dirty="0"/>
              <a:t>: operaciones sobre migraciones</a:t>
            </a:r>
          </a:p>
          <a:p>
            <a:pPr lvl="2"/>
            <a:r>
              <a:rPr lang="es-ES" sz="1600" dirty="0" err="1">
                <a:solidFill>
                  <a:schemeClr val="accent1"/>
                </a:solidFill>
              </a:rPr>
              <a:t>add</a:t>
            </a:r>
            <a:r>
              <a:rPr lang="es-ES" sz="1600" dirty="0">
                <a:solidFill>
                  <a:schemeClr val="accent1"/>
                </a:solidFill>
              </a:rPr>
              <a:t> &lt;nombre&gt;</a:t>
            </a:r>
            <a:r>
              <a:rPr lang="es-ES" sz="1600" dirty="0"/>
              <a:t>: añadir una nueva migración</a:t>
            </a:r>
          </a:p>
          <a:p>
            <a:pPr lvl="2"/>
            <a:r>
              <a:rPr lang="es-ES" sz="1600" dirty="0" err="1">
                <a:solidFill>
                  <a:schemeClr val="accent1"/>
                </a:solidFill>
              </a:rPr>
              <a:t>remove</a:t>
            </a:r>
            <a:r>
              <a:rPr lang="es-ES" sz="1600" dirty="0"/>
              <a:t>: eliminar la última migración (cuidado si ya se ha desplegado en un entorno productivo)</a:t>
            </a:r>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38088969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la </a:t>
            </a:r>
            <a:r>
              <a:rPr lang="en-US" dirty="0" err="1"/>
              <a:t>configuracion</a:t>
            </a:r>
            <a:r>
              <a:rPr lang="en-US" dirty="0"/>
              <a:t> de EF Core</a:t>
            </a:r>
            <a:endParaRPr lang="en-ES" dirty="0"/>
          </a:p>
        </p:txBody>
      </p:sp>
      <p:pic>
        <p:nvPicPr>
          <p:cNvPr id="8" name="Marcador de posición de imagen 7" descr="Interior de un reloj">
            <a:extLst>
              <a:ext uri="{FF2B5EF4-FFF2-40B4-BE49-F238E27FC236}">
                <a16:creationId xmlns:a16="http://schemas.microsoft.com/office/drawing/2014/main" id="{38A63A8A-B5C0-7A51-9DF6-23BDE27CECA9}"/>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767162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Modelado de datos con modelos de dominio</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EF Core nos permite trabajar con modelos de dominio bastante limpios. </a:t>
            </a:r>
          </a:p>
          <a:p>
            <a:r>
              <a:rPr lang="es-ES" sz="2000" dirty="0"/>
              <a:t>Realiza el mapeo de datos mediante “</a:t>
            </a:r>
            <a:r>
              <a:rPr lang="es-ES" sz="2000" dirty="0" err="1"/>
              <a:t>reflection</a:t>
            </a:r>
            <a:r>
              <a:rPr lang="es-ES" sz="2000" dirty="0"/>
              <a:t>”, por lo que muchas de las concesiones que había en EF6 desaparecen</a:t>
            </a:r>
          </a:p>
          <a:p>
            <a:pPr lvl="1"/>
            <a:r>
              <a:rPr lang="es-ES" sz="1600" dirty="0" err="1"/>
              <a:t>Protected</a:t>
            </a:r>
            <a:r>
              <a:rPr lang="es-ES" sz="1600" dirty="0"/>
              <a:t> </a:t>
            </a:r>
            <a:r>
              <a:rPr lang="es-ES" sz="1600" dirty="0" err="1"/>
              <a:t>setters</a:t>
            </a:r>
            <a:endParaRPr lang="es-ES" sz="1600" dirty="0"/>
          </a:p>
          <a:p>
            <a:pPr lvl="1"/>
            <a:r>
              <a:rPr lang="es-ES" sz="1600" dirty="0" err="1"/>
              <a:t>Protected</a:t>
            </a:r>
            <a:r>
              <a:rPr lang="es-ES" sz="1600" dirty="0"/>
              <a:t> </a:t>
            </a:r>
            <a:r>
              <a:rPr lang="es-ES" sz="1600" dirty="0" err="1"/>
              <a:t>constructors</a:t>
            </a:r>
            <a:endParaRPr lang="es-ES" sz="1600" dirty="0"/>
          </a:p>
          <a:p>
            <a:pPr lvl="1"/>
            <a:r>
              <a:rPr lang="es-ES" sz="1600" dirty="0"/>
              <a:t>…</a:t>
            </a:r>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A25E8BB-6554-B856-B2E8-11CE433D4DA4}"/>
              </a:ext>
            </a:extLst>
          </p:cNvPr>
          <p:cNvPicPr>
            <a:picLocks noChangeAspect="1"/>
          </p:cNvPicPr>
          <p:nvPr/>
        </p:nvPicPr>
        <p:blipFill>
          <a:blip r:embed="rId2"/>
          <a:stretch>
            <a:fillRect/>
          </a:stretch>
        </p:blipFill>
        <p:spPr>
          <a:xfrm>
            <a:off x="6257426" y="2857500"/>
            <a:ext cx="5553723" cy="3487738"/>
          </a:xfrm>
          <a:prstGeom prst="rect">
            <a:avLst/>
          </a:prstGeom>
        </p:spPr>
      </p:pic>
    </p:spTree>
    <p:extLst>
      <p:ext uri="{BB962C8B-B14F-4D97-AF65-F5344CB8AC3E}">
        <p14:creationId xmlns:p14="http://schemas.microsoft.com/office/powerpoint/2010/main" val="13547844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Acceso y configuración en el </a:t>
            </a:r>
            <a:r>
              <a:rPr lang="es-ES" dirty="0" err="1"/>
              <a:t>DbContext</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El </a:t>
            </a:r>
            <a:r>
              <a:rPr lang="es-ES" sz="2000" dirty="0" err="1"/>
              <a:t>DbContext</a:t>
            </a:r>
            <a:r>
              <a:rPr lang="es-ES" sz="2000" dirty="0"/>
              <a:t> coordina el acceso a las entidades, por lo que para acceder a ellas se debe añadir una propiedad de tipo </a:t>
            </a:r>
            <a:r>
              <a:rPr lang="es-ES" sz="2000" dirty="0" err="1"/>
              <a:t>DbSet</a:t>
            </a:r>
            <a:endParaRPr lang="es-ES" sz="2000" dirty="0"/>
          </a:p>
          <a:p>
            <a:r>
              <a:rPr lang="es-ES" sz="2000" dirty="0" err="1"/>
              <a:t>Sobreescribiendo</a:t>
            </a:r>
            <a:r>
              <a:rPr lang="es-ES" sz="2000" dirty="0"/>
              <a:t> el método </a:t>
            </a:r>
            <a:r>
              <a:rPr lang="es-ES" sz="2000" dirty="0" err="1"/>
              <a:t>OnModelCreating</a:t>
            </a:r>
            <a:r>
              <a:rPr lang="es-ES" sz="2000" dirty="0"/>
              <a:t> se puede usar el </a:t>
            </a:r>
            <a:r>
              <a:rPr lang="es-ES" sz="2000" dirty="0" err="1"/>
              <a:t>Fluent</a:t>
            </a:r>
            <a:r>
              <a:rPr lang="es-ES" sz="2000" dirty="0"/>
              <a:t>-Api para configurar el mapeo de las entidades contra la base de datos.</a:t>
            </a:r>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A7C9D27D-3BFE-F05C-7238-7C5B31735689}"/>
              </a:ext>
            </a:extLst>
          </p:cNvPr>
          <p:cNvPicPr>
            <a:picLocks noChangeAspect="1"/>
          </p:cNvPicPr>
          <p:nvPr/>
        </p:nvPicPr>
        <p:blipFill>
          <a:blip r:embed="rId2"/>
          <a:stretch>
            <a:fillRect/>
          </a:stretch>
        </p:blipFill>
        <p:spPr>
          <a:xfrm>
            <a:off x="6359156" y="2857500"/>
            <a:ext cx="5277587" cy="2838846"/>
          </a:xfrm>
          <a:prstGeom prst="rect">
            <a:avLst/>
          </a:prstGeom>
        </p:spPr>
      </p:pic>
    </p:spTree>
    <p:extLst>
      <p:ext uri="{BB962C8B-B14F-4D97-AF65-F5344CB8AC3E}">
        <p14:creationId xmlns:p14="http://schemas.microsoft.com/office/powerpoint/2010/main" val="34004998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Configuración mediante </a:t>
            </a:r>
            <a:r>
              <a:rPr lang="es-ES" dirty="0" err="1"/>
              <a:t>IEntityTypeConfiguration</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Se puede separar la configuración de cada entidad a una clase que implemente el interfaz </a:t>
            </a:r>
            <a:r>
              <a:rPr lang="es-ES" sz="2000" dirty="0" err="1"/>
              <a:t>IEntityTypeConfiguration</a:t>
            </a:r>
            <a:r>
              <a:rPr lang="es-ES" sz="2000" dirty="0"/>
              <a:t>&lt;</a:t>
            </a:r>
            <a:r>
              <a:rPr lang="es-ES" sz="2000" dirty="0" err="1"/>
              <a:t>TEntity</a:t>
            </a:r>
            <a:r>
              <a:rPr lang="es-ES" sz="2000" dirty="0"/>
              <a:t>&gt;</a:t>
            </a:r>
          </a:p>
          <a:p>
            <a:r>
              <a:rPr lang="es-ES" sz="2000" dirty="0"/>
              <a:t>En el método </a:t>
            </a:r>
            <a:r>
              <a:rPr lang="es-ES" sz="2000" dirty="0" err="1"/>
              <a:t>OnModelCreating</a:t>
            </a:r>
            <a:r>
              <a:rPr lang="es-ES" sz="2000" dirty="0"/>
              <a:t> se puede:</a:t>
            </a:r>
          </a:p>
          <a:p>
            <a:pPr lvl="1"/>
            <a:r>
              <a:rPr lang="es-ES" sz="1600" dirty="0"/>
              <a:t>Aplicar la configuración de cada entidad una a una</a:t>
            </a:r>
          </a:p>
          <a:p>
            <a:pPr lvl="1"/>
            <a:r>
              <a:rPr lang="es-ES" sz="1600" dirty="0"/>
              <a:t>Aplicar la configuración de todas las entidades en un mismo ensamblado</a:t>
            </a:r>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5D2DF1F6-FC8A-068A-4957-906BF1577440}"/>
              </a:ext>
            </a:extLst>
          </p:cNvPr>
          <p:cNvPicPr>
            <a:picLocks noChangeAspect="1"/>
          </p:cNvPicPr>
          <p:nvPr/>
        </p:nvPicPr>
        <p:blipFill>
          <a:blip r:embed="rId2"/>
          <a:stretch>
            <a:fillRect/>
          </a:stretch>
        </p:blipFill>
        <p:spPr>
          <a:xfrm>
            <a:off x="7526023" y="2145479"/>
            <a:ext cx="4505954" cy="2781688"/>
          </a:xfrm>
          <a:prstGeom prst="rect">
            <a:avLst/>
          </a:prstGeom>
        </p:spPr>
      </p:pic>
      <p:pic>
        <p:nvPicPr>
          <p:cNvPr id="9" name="Imagen 8">
            <a:extLst>
              <a:ext uri="{FF2B5EF4-FFF2-40B4-BE49-F238E27FC236}">
                <a16:creationId xmlns:a16="http://schemas.microsoft.com/office/drawing/2014/main" id="{D92D2415-86A7-BA2A-DE06-D3BDF5487B52}"/>
              </a:ext>
            </a:extLst>
          </p:cNvPr>
          <p:cNvPicPr>
            <a:picLocks noChangeAspect="1"/>
          </p:cNvPicPr>
          <p:nvPr/>
        </p:nvPicPr>
        <p:blipFill>
          <a:blip r:embed="rId3"/>
          <a:stretch>
            <a:fillRect/>
          </a:stretch>
        </p:blipFill>
        <p:spPr>
          <a:xfrm>
            <a:off x="6287600" y="5102481"/>
            <a:ext cx="5744377" cy="1362265"/>
          </a:xfrm>
          <a:prstGeom prst="rect">
            <a:avLst/>
          </a:prstGeom>
        </p:spPr>
      </p:pic>
    </p:spTree>
    <p:extLst>
      <p:ext uri="{BB962C8B-B14F-4D97-AF65-F5344CB8AC3E}">
        <p14:creationId xmlns:p14="http://schemas.microsoft.com/office/powerpoint/2010/main" val="1114635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Introducción a .NET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Por </a:t>
            </a:r>
            <a:r>
              <a:rPr lang="en-US" dirty="0" err="1"/>
              <a:t>qué</a:t>
            </a:r>
            <a:r>
              <a:rPr lang="en-US" dirty="0"/>
              <a:t> </a:t>
            </a:r>
            <a:r>
              <a:rPr lang="en-US" dirty="0" err="1"/>
              <a:t>emplear</a:t>
            </a:r>
            <a:r>
              <a:rPr lang="en-US" dirty="0"/>
              <a:t> .NET para </a:t>
            </a:r>
            <a:r>
              <a:rPr lang="en-US" dirty="0" err="1"/>
              <a:t>el</a:t>
            </a:r>
            <a:r>
              <a:rPr lang="en-US" dirty="0"/>
              <a:t> </a:t>
            </a:r>
            <a:r>
              <a:rPr lang="en-US" dirty="0" err="1"/>
              <a:t>desarrollo</a:t>
            </a:r>
            <a:r>
              <a:rPr lang="en-US" dirty="0"/>
              <a:t> de software</a:t>
            </a:r>
            <a:endParaRPr lang="en-ES" dirty="0"/>
          </a:p>
        </p:txBody>
      </p:sp>
    </p:spTree>
    <p:extLst>
      <p:ext uri="{BB962C8B-B14F-4D97-AF65-F5344CB8AC3E}">
        <p14:creationId xmlns:p14="http://schemas.microsoft.com/office/powerpoint/2010/main" val="1527697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Ficheros</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7477654" cy="3487738"/>
          </a:xfrm>
        </p:spPr>
        <p:txBody>
          <a:bodyPr/>
          <a:lstStyle/>
          <a:p>
            <a:r>
              <a:rPr lang="es-ES" sz="2000" dirty="0"/>
              <a:t>Una vez configurada una entidad podemos generar una migración con dotnet </a:t>
            </a:r>
            <a:r>
              <a:rPr lang="es-ES" sz="2000" dirty="0" err="1"/>
              <a:t>ef</a:t>
            </a:r>
            <a:r>
              <a:rPr lang="es-ES" sz="2000" dirty="0"/>
              <a:t> </a:t>
            </a:r>
            <a:r>
              <a:rPr lang="es-ES" sz="2000" dirty="0" err="1"/>
              <a:t>migrations</a:t>
            </a:r>
            <a:r>
              <a:rPr lang="es-ES" sz="2000" dirty="0"/>
              <a:t> </a:t>
            </a:r>
            <a:r>
              <a:rPr lang="es-ES" sz="2000" dirty="0" err="1"/>
              <a:t>add</a:t>
            </a:r>
            <a:r>
              <a:rPr lang="es-ES" sz="2000" dirty="0"/>
              <a:t> {nombre}</a:t>
            </a:r>
          </a:p>
          <a:p>
            <a:r>
              <a:rPr lang="es-ES" sz="2000" dirty="0"/>
              <a:t>Las herramientas de desarrollo compilan el código, y generan automáticamente los siguientes ficheros:</a:t>
            </a:r>
          </a:p>
          <a:p>
            <a:pPr lvl="1"/>
            <a:r>
              <a:rPr lang="es-ES" sz="1800" dirty="0"/>
              <a:t>{</a:t>
            </a:r>
            <a:r>
              <a:rPr lang="es-ES" sz="1800" dirty="0" err="1"/>
              <a:t>FechaHora</a:t>
            </a:r>
            <a:r>
              <a:rPr lang="es-ES" sz="1800" dirty="0"/>
              <a:t>}_{</a:t>
            </a:r>
            <a:r>
              <a:rPr lang="es-ES" sz="1800" dirty="0" err="1"/>
              <a:t>NombreMigracion</a:t>
            </a:r>
            <a:r>
              <a:rPr lang="es-ES" sz="1800" dirty="0"/>
              <a:t>}.</a:t>
            </a:r>
            <a:r>
              <a:rPr lang="es-ES" sz="1800" dirty="0" err="1"/>
              <a:t>cs</a:t>
            </a:r>
            <a:endParaRPr lang="es-ES" sz="1800" dirty="0"/>
          </a:p>
          <a:p>
            <a:pPr lvl="1"/>
            <a:r>
              <a:rPr lang="es-ES" sz="1800" dirty="0"/>
              <a:t>{</a:t>
            </a:r>
            <a:r>
              <a:rPr lang="es-ES" sz="1800" dirty="0" err="1"/>
              <a:t>FechaHora</a:t>
            </a:r>
            <a:r>
              <a:rPr lang="es-ES" sz="1800" dirty="0"/>
              <a:t>}_{</a:t>
            </a:r>
            <a:r>
              <a:rPr lang="es-ES" sz="1800" dirty="0" err="1"/>
              <a:t>NombreMigracion</a:t>
            </a:r>
            <a:r>
              <a:rPr lang="es-ES" sz="1800" dirty="0"/>
              <a:t>}.</a:t>
            </a:r>
            <a:r>
              <a:rPr lang="es-ES" sz="1800" dirty="0" err="1"/>
              <a:t>Designer.cs</a:t>
            </a:r>
            <a:endParaRPr lang="es-ES" sz="1800" dirty="0"/>
          </a:p>
          <a:p>
            <a:pPr lvl="1"/>
            <a:r>
              <a:rPr lang="es-ES" sz="1800" dirty="0"/>
              <a:t>{</a:t>
            </a:r>
            <a:r>
              <a:rPr lang="es-ES" sz="1800" dirty="0" err="1"/>
              <a:t>NombreDbContext</a:t>
            </a:r>
            <a:r>
              <a:rPr lang="es-ES" sz="1800" dirty="0"/>
              <a:t>}</a:t>
            </a:r>
            <a:r>
              <a:rPr lang="es-ES" sz="1800" dirty="0" err="1"/>
              <a:t>ModelSnapshot.cs</a:t>
            </a: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0" name="Imagen 9">
            <a:extLst>
              <a:ext uri="{FF2B5EF4-FFF2-40B4-BE49-F238E27FC236}">
                <a16:creationId xmlns:a16="http://schemas.microsoft.com/office/drawing/2014/main" id="{652A29C5-486F-9FD5-FE8D-F2290DCB3829}"/>
              </a:ext>
            </a:extLst>
          </p:cNvPr>
          <p:cNvPicPr>
            <a:picLocks noChangeAspect="1"/>
          </p:cNvPicPr>
          <p:nvPr/>
        </p:nvPicPr>
        <p:blipFill>
          <a:blip r:embed="rId2"/>
          <a:stretch>
            <a:fillRect/>
          </a:stretch>
        </p:blipFill>
        <p:spPr>
          <a:xfrm>
            <a:off x="8631024" y="2768600"/>
            <a:ext cx="3057952" cy="1143160"/>
          </a:xfrm>
          <a:prstGeom prst="rect">
            <a:avLst/>
          </a:prstGeom>
        </p:spPr>
      </p:pic>
    </p:spTree>
    <p:extLst>
      <p:ext uri="{BB962C8B-B14F-4D97-AF65-F5344CB8AC3E}">
        <p14:creationId xmlns:p14="http://schemas.microsoft.com/office/powerpoint/2010/main" val="31690694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de migración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Contiene dos métodos:</a:t>
            </a:r>
          </a:p>
          <a:p>
            <a:pPr lvl="1"/>
            <a:r>
              <a:rPr lang="es-ES" sz="1800" dirty="0">
                <a:solidFill>
                  <a:schemeClr val="accent1"/>
                </a:solidFill>
              </a:rPr>
              <a:t>Up:</a:t>
            </a:r>
            <a:r>
              <a:rPr lang="es-ES" sz="1800" dirty="0"/>
              <a:t> código a ejecutar al aplicar la migración</a:t>
            </a:r>
          </a:p>
          <a:p>
            <a:pPr lvl="1"/>
            <a:r>
              <a:rPr lang="es-ES" sz="1800" dirty="0">
                <a:solidFill>
                  <a:schemeClr val="accent1"/>
                </a:solidFill>
              </a:rPr>
              <a:t>Down:</a:t>
            </a:r>
            <a:r>
              <a:rPr lang="es-ES" sz="1800" dirty="0"/>
              <a:t> código a ejecutar al revertir la migración</a:t>
            </a:r>
          </a:p>
          <a:p>
            <a:r>
              <a:rPr lang="es-ES" sz="2000" dirty="0"/>
              <a:t>Podemos modificar este fichero para incluir comportamiento personalizado, como scripts de actualizaciones de datos</a:t>
            </a:r>
          </a:p>
          <a:p>
            <a:pPr lvl="1"/>
            <a:r>
              <a:rPr lang="es-ES" sz="1800" dirty="0"/>
              <a:t>No deberíamos incluir código que resulte en un modelo distinto al que ha configurado EF</a:t>
            </a:r>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CB0C4436-C6C2-0229-D7CF-C839E52AE534}"/>
              </a:ext>
            </a:extLst>
          </p:cNvPr>
          <p:cNvPicPr>
            <a:picLocks noChangeAspect="1"/>
          </p:cNvPicPr>
          <p:nvPr/>
        </p:nvPicPr>
        <p:blipFill>
          <a:blip r:embed="rId2"/>
          <a:stretch>
            <a:fillRect/>
          </a:stretch>
        </p:blipFill>
        <p:spPr>
          <a:xfrm>
            <a:off x="6140450" y="2333299"/>
            <a:ext cx="5682120" cy="3389479"/>
          </a:xfrm>
          <a:prstGeom prst="rect">
            <a:avLst/>
          </a:prstGeom>
        </p:spPr>
      </p:pic>
    </p:spTree>
    <p:extLst>
      <p:ext uri="{BB962C8B-B14F-4D97-AF65-F5344CB8AC3E}">
        <p14:creationId xmlns:p14="http://schemas.microsoft.com/office/powerpoint/2010/main" val="37797238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a:t>
            </a:r>
            <a:r>
              <a:rPr lang="es-ES" dirty="0" err="1"/>
              <a:t>designer</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Clase parcial junto con la migración</a:t>
            </a:r>
          </a:p>
          <a:p>
            <a:r>
              <a:rPr lang="es-ES" sz="2000" dirty="0"/>
              <a:t>Contiene información sobre como debe quedar el modelo de datos tras aplicar la migración</a:t>
            </a:r>
          </a:p>
          <a:p>
            <a:r>
              <a:rPr lang="es-ES" sz="2000" dirty="0"/>
              <a:t>No deberíamos modificarlo</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3347BAD1-ECDE-2234-0309-C7E76ED31983}"/>
              </a:ext>
            </a:extLst>
          </p:cNvPr>
          <p:cNvPicPr>
            <a:picLocks noChangeAspect="1"/>
          </p:cNvPicPr>
          <p:nvPr/>
        </p:nvPicPr>
        <p:blipFill>
          <a:blip r:embed="rId2"/>
          <a:stretch>
            <a:fillRect/>
          </a:stretch>
        </p:blipFill>
        <p:spPr>
          <a:xfrm>
            <a:off x="6628494" y="1859565"/>
            <a:ext cx="5262104" cy="4459671"/>
          </a:xfrm>
          <a:prstGeom prst="rect">
            <a:avLst/>
          </a:prstGeom>
        </p:spPr>
      </p:pic>
    </p:spTree>
    <p:extLst>
      <p:ext uri="{BB962C8B-B14F-4D97-AF65-F5344CB8AC3E}">
        <p14:creationId xmlns:p14="http://schemas.microsoft.com/office/powerpoint/2010/main" val="2793519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a:t>
            </a:r>
            <a:r>
              <a:rPr lang="es-ES" dirty="0" err="1"/>
              <a:t>snapshot</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Uno solo por cada </a:t>
            </a:r>
            <a:r>
              <a:rPr lang="es-ES" sz="2000" dirty="0" err="1"/>
              <a:t>DbContext</a:t>
            </a:r>
            <a:r>
              <a:rPr lang="es-ES" sz="2000" dirty="0"/>
              <a:t>, independientemente de las migraciones que haya</a:t>
            </a:r>
          </a:p>
          <a:p>
            <a:r>
              <a:rPr lang="es-ES" sz="2000" dirty="0"/>
              <a:t>Contiene información sobre como debe quedar el modelo de datos tras aplicar todas las migraciones</a:t>
            </a:r>
          </a:p>
          <a:p>
            <a:r>
              <a:rPr lang="es-ES" sz="2000" dirty="0"/>
              <a:t>No deberíamos modificarlo</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220CDDCA-D2DB-C549-4752-04F0DAC589AA}"/>
              </a:ext>
            </a:extLst>
          </p:cNvPr>
          <p:cNvPicPr>
            <a:picLocks noChangeAspect="1"/>
          </p:cNvPicPr>
          <p:nvPr/>
        </p:nvPicPr>
        <p:blipFill>
          <a:blip r:embed="rId2"/>
          <a:stretch>
            <a:fillRect/>
          </a:stretch>
        </p:blipFill>
        <p:spPr>
          <a:xfrm>
            <a:off x="6557508" y="1931005"/>
            <a:ext cx="5181667" cy="4316791"/>
          </a:xfrm>
          <a:prstGeom prst="rect">
            <a:avLst/>
          </a:prstGeom>
        </p:spPr>
      </p:pic>
    </p:spTree>
    <p:extLst>
      <p:ext uri="{BB962C8B-B14F-4D97-AF65-F5344CB8AC3E}">
        <p14:creationId xmlns:p14="http://schemas.microsoft.com/office/powerpoint/2010/main" val="14276338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Aplicar cambios sobre la base de datos</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Una vez generada una migración, podemos aplicar los cambios sobre la base de datos con: dotnet </a:t>
            </a:r>
            <a:r>
              <a:rPr lang="es-ES" sz="2000" dirty="0" err="1"/>
              <a:t>ef</a:t>
            </a:r>
            <a:r>
              <a:rPr lang="es-ES" sz="2000" dirty="0"/>
              <a:t> </a:t>
            </a:r>
            <a:r>
              <a:rPr lang="es-ES" sz="2000" dirty="0" err="1"/>
              <a:t>database</a:t>
            </a:r>
            <a:r>
              <a:rPr lang="es-ES" sz="2000" dirty="0"/>
              <a:t> </a:t>
            </a:r>
            <a:r>
              <a:rPr lang="es-ES" sz="2000" dirty="0" err="1"/>
              <a:t>update</a:t>
            </a:r>
            <a:endParaRPr lang="es-ES" sz="2000" dirty="0"/>
          </a:p>
          <a:p>
            <a:r>
              <a:rPr lang="es-ES" sz="2000" dirty="0"/>
              <a:t>La interfaz de comandos nos muestra los cambios que se ejecutan sobre la base de datos para modificar su estructura</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C820F8D7-E450-6193-0351-45D932EFF629}"/>
              </a:ext>
            </a:extLst>
          </p:cNvPr>
          <p:cNvPicPr>
            <a:picLocks noChangeAspect="1"/>
          </p:cNvPicPr>
          <p:nvPr/>
        </p:nvPicPr>
        <p:blipFill>
          <a:blip r:embed="rId2"/>
          <a:stretch>
            <a:fillRect/>
          </a:stretch>
        </p:blipFill>
        <p:spPr>
          <a:xfrm>
            <a:off x="6280151" y="1506375"/>
            <a:ext cx="8258175" cy="5029200"/>
          </a:xfrm>
          <a:prstGeom prst="rect">
            <a:avLst/>
          </a:prstGeom>
        </p:spPr>
      </p:pic>
    </p:spTree>
    <p:extLst>
      <p:ext uri="{BB962C8B-B14F-4D97-AF65-F5344CB8AC3E}">
        <p14:creationId xmlns:p14="http://schemas.microsoft.com/office/powerpoint/2010/main" val="3923893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la </a:t>
            </a:r>
            <a:r>
              <a:rPr lang="en-US" dirty="0" err="1"/>
              <a:t>configuración</a:t>
            </a:r>
            <a:r>
              <a:rPr lang="en-US" dirty="0"/>
              <a:t> de </a:t>
            </a:r>
            <a:r>
              <a:rPr lang="en-US" dirty="0" err="1"/>
              <a:t>entidades</a:t>
            </a:r>
            <a:r>
              <a:rPr lang="en-US" dirty="0"/>
              <a:t> y </a:t>
            </a:r>
            <a:r>
              <a:rPr lang="en-US" dirty="0" err="1"/>
              <a:t>migraciones</a:t>
            </a:r>
            <a:r>
              <a:rPr lang="en-US" dirty="0"/>
              <a:t> de EF Core</a:t>
            </a:r>
            <a:endParaRPr lang="en-ES" dirty="0"/>
          </a:p>
        </p:txBody>
      </p:sp>
      <p:pic>
        <p:nvPicPr>
          <p:cNvPr id="5" name="Marcador de posición de imagen 4" descr="Una red de líneas y puntos conectados">
            <a:extLst>
              <a:ext uri="{FF2B5EF4-FFF2-40B4-BE49-F238E27FC236}">
                <a16:creationId xmlns:a16="http://schemas.microsoft.com/office/drawing/2014/main" id="{DD7AF9E6-AE9F-2AE8-025E-EBB9E358FE7E}"/>
              </a:ext>
            </a:extLst>
          </p:cNvPr>
          <p:cNvPicPr>
            <a:picLocks noGrp="1" noChangeAspect="1"/>
          </p:cNvPicPr>
          <p:nvPr>
            <p:ph type="pic" sz="quarter" idx="15"/>
          </p:nvPr>
        </p:nvPicPr>
        <p:blipFill>
          <a:blip r:embed="rId2"/>
          <a:srcRect t="1776" b="1776"/>
          <a:stretch>
            <a:fillRect/>
          </a:stretch>
        </p:blipFill>
        <p:spPr/>
      </p:pic>
    </p:spTree>
    <p:extLst>
      <p:ext uri="{BB962C8B-B14F-4D97-AF65-F5344CB8AC3E}">
        <p14:creationId xmlns:p14="http://schemas.microsoft.com/office/powerpoint/2010/main" val="25068588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Propiedades de navegación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068454" cy="3487738"/>
          </a:xfrm>
        </p:spPr>
        <p:txBody>
          <a:bodyPr/>
          <a:lstStyle/>
          <a:p>
            <a:r>
              <a:rPr lang="es-ES" sz="2000" dirty="0"/>
              <a:t>Las relaciones en las entidades se representan a través de las llamadas propiedades de navegación</a:t>
            </a:r>
          </a:p>
          <a:p>
            <a:r>
              <a:rPr lang="es-ES" sz="2000" dirty="0"/>
              <a:t>Estas propiedades permiten navegar de unas entidades a otras relacionadas</a:t>
            </a:r>
            <a:endParaRPr lang="es-ES" sz="1800" dirty="0"/>
          </a:p>
          <a:p>
            <a:r>
              <a:rPr lang="es-ES" sz="2000" dirty="0"/>
              <a:t>No siempre es necesario declararlas en ambos sentidos, dependerá del caso de uso</a:t>
            </a:r>
          </a:p>
          <a:p>
            <a:r>
              <a:rPr lang="es-ES" sz="2000" dirty="0"/>
              <a:t>La configuración del modelo de datos suele funcionar automáticamente, aunque todo se puede configurar explícitamente con la </a:t>
            </a:r>
            <a:r>
              <a:rPr lang="es-ES" sz="2000" dirty="0" err="1"/>
              <a:t>Fluent</a:t>
            </a:r>
            <a:r>
              <a:rPr lang="es-ES" sz="2000" dirty="0"/>
              <a:t> Api</a:t>
            </a:r>
            <a:endParaRPr lang="es-ES" sz="1800" dirty="0"/>
          </a:p>
          <a:p>
            <a:endParaRPr lang="es-ES" sz="1800" dirty="0"/>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https://learn.microsoft.com/en-us/ef/core/modeling/relationships</a:t>
            </a:r>
            <a:endParaRPr lang="es-ES" sz="1800" dirty="0">
              <a:solidFill>
                <a:schemeClr val="accent1"/>
              </a:solidFill>
            </a:endParaRPr>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5185570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1 a N / N a 1 - Entidad</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521854" cy="3487738"/>
          </a:xfrm>
        </p:spPr>
        <p:txBody>
          <a:bodyPr/>
          <a:lstStyle/>
          <a:p>
            <a:r>
              <a:rPr lang="es-ES" sz="2200" dirty="0"/>
              <a:t>Si vamos del lado 1 a N:</a:t>
            </a:r>
          </a:p>
          <a:p>
            <a:pPr lvl="1"/>
            <a:r>
              <a:rPr lang="es-ES" sz="1800" dirty="0"/>
              <a:t>Se puede declarar con una propiedad de navegación de tipo colección</a:t>
            </a:r>
          </a:p>
          <a:p>
            <a:pPr lvl="1"/>
            <a:r>
              <a:rPr lang="es-ES" sz="1800" dirty="0"/>
              <a:t>Las colecciones no es necesario que expongan tipos mutables, </a:t>
            </a:r>
            <a:r>
              <a:rPr lang="es-ES" sz="1800" dirty="0" err="1"/>
              <a:t>IEnumerable</a:t>
            </a:r>
            <a:r>
              <a:rPr lang="es-ES" sz="1800" dirty="0"/>
              <a:t> funciona correctamente</a:t>
            </a:r>
          </a:p>
          <a:p>
            <a:r>
              <a:rPr lang="es-ES" sz="2200" dirty="0"/>
              <a:t>Si vamos del lado N a 1:</a:t>
            </a:r>
          </a:p>
          <a:p>
            <a:pPr lvl="1"/>
            <a:r>
              <a:rPr lang="es-ES" sz="1800" dirty="0"/>
              <a:t>Se puede declarar con una propiedad de navegación del tipo destino</a:t>
            </a:r>
          </a:p>
          <a:p>
            <a:pPr lvl="1"/>
            <a:r>
              <a:rPr lang="es-ES" sz="1800" dirty="0"/>
              <a:t>Se puede declarar con la propiedad de la clave foránea</a:t>
            </a:r>
          </a:p>
          <a:p>
            <a:pPr marL="0" indent="0">
              <a:buNone/>
            </a:pPr>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6ECDAD5-70EE-8B47-15C0-881615A43CEB}"/>
              </a:ext>
            </a:extLst>
          </p:cNvPr>
          <p:cNvPicPr>
            <a:picLocks noChangeAspect="1"/>
          </p:cNvPicPr>
          <p:nvPr/>
        </p:nvPicPr>
        <p:blipFill>
          <a:blip r:embed="rId2"/>
          <a:stretch>
            <a:fillRect/>
          </a:stretch>
        </p:blipFill>
        <p:spPr>
          <a:xfrm>
            <a:off x="6805270" y="727877"/>
            <a:ext cx="4906060" cy="5630061"/>
          </a:xfrm>
          <a:prstGeom prst="rect">
            <a:avLst/>
          </a:prstGeom>
        </p:spPr>
      </p:pic>
    </p:spTree>
    <p:extLst>
      <p:ext uri="{BB962C8B-B14F-4D97-AF65-F5344CB8AC3E}">
        <p14:creationId xmlns:p14="http://schemas.microsoft.com/office/powerpoint/2010/main" val="22974546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1 a N / N a 1 - Configuración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252104" cy="3790950"/>
          </a:xfrm>
        </p:spPr>
        <p:txBody>
          <a:bodyPr/>
          <a:lstStyle/>
          <a:p>
            <a:r>
              <a:rPr lang="es-ES" sz="2200" dirty="0"/>
              <a:t>La configuración se puede establecer en cualquiera de los sentidos</a:t>
            </a:r>
          </a:p>
          <a:p>
            <a:r>
              <a:rPr lang="es-ES" sz="2200" dirty="0"/>
              <a:t>Independientemente del sentido en el que se haya establecido la propiedad de navegación</a:t>
            </a:r>
          </a:p>
          <a:p>
            <a:r>
              <a:rPr lang="es-ES" sz="2200" dirty="0"/>
              <a:t>Mejor elegir uno de los sentidos, para evitar discrepancias entre ambas configuraciones</a:t>
            </a:r>
          </a:p>
          <a:p>
            <a:r>
              <a:rPr lang="es-ES" sz="2200" dirty="0"/>
              <a:t>Se puede configurar el comportamiento al eliminar el padre</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3" name="Imagen 12">
            <a:extLst>
              <a:ext uri="{FF2B5EF4-FFF2-40B4-BE49-F238E27FC236}">
                <a16:creationId xmlns:a16="http://schemas.microsoft.com/office/drawing/2014/main" id="{02E2FE5B-A80D-2A20-1B23-17CB5C8431CE}"/>
              </a:ext>
            </a:extLst>
          </p:cNvPr>
          <p:cNvPicPr>
            <a:picLocks noChangeAspect="1"/>
          </p:cNvPicPr>
          <p:nvPr/>
        </p:nvPicPr>
        <p:blipFill>
          <a:blip r:embed="rId2"/>
          <a:stretch>
            <a:fillRect/>
          </a:stretch>
        </p:blipFill>
        <p:spPr>
          <a:xfrm>
            <a:off x="7208525" y="2293673"/>
            <a:ext cx="4467849" cy="3057952"/>
          </a:xfrm>
          <a:prstGeom prst="rect">
            <a:avLst/>
          </a:prstGeom>
        </p:spPr>
      </p:pic>
    </p:spTree>
    <p:extLst>
      <p:ext uri="{BB962C8B-B14F-4D97-AF65-F5344CB8AC3E}">
        <p14:creationId xmlns:p14="http://schemas.microsoft.com/office/powerpoint/2010/main" val="196762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N a N - Entidad</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521854" cy="3487738"/>
          </a:xfrm>
        </p:spPr>
        <p:txBody>
          <a:bodyPr/>
          <a:lstStyle/>
          <a:p>
            <a:r>
              <a:rPr lang="es-ES" sz="2200" dirty="0"/>
              <a:t>En este caso sí es necesario establecer propiedad de navegación en ambos sentidos</a:t>
            </a:r>
          </a:p>
          <a:p>
            <a:pPr marL="0" indent="0">
              <a:buNone/>
            </a:pPr>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D2F14D5B-8C8F-E7A2-4836-BFA3A5924C23}"/>
              </a:ext>
            </a:extLst>
          </p:cNvPr>
          <p:cNvPicPr>
            <a:picLocks noChangeAspect="1"/>
          </p:cNvPicPr>
          <p:nvPr/>
        </p:nvPicPr>
        <p:blipFill>
          <a:blip r:embed="rId2"/>
          <a:stretch>
            <a:fillRect/>
          </a:stretch>
        </p:blipFill>
        <p:spPr>
          <a:xfrm>
            <a:off x="7775496" y="496888"/>
            <a:ext cx="3882789" cy="5848350"/>
          </a:xfrm>
          <a:prstGeom prst="rect">
            <a:avLst/>
          </a:prstGeom>
        </p:spPr>
      </p:pic>
    </p:spTree>
    <p:extLst>
      <p:ext uri="{BB962C8B-B14F-4D97-AF65-F5344CB8AC3E}">
        <p14:creationId xmlns:p14="http://schemas.microsoft.com/office/powerpoint/2010/main" val="148739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a:t>
            </a:r>
            <a:r>
              <a:rPr lang="en-US" dirty="0" err="1"/>
              <a:t>Qué</a:t>
            </a:r>
            <a:r>
              <a:rPr lang="en-US" dirty="0"/>
              <a:t> es .NET?</a:t>
            </a:r>
          </a:p>
          <a:p>
            <a:r>
              <a:rPr lang="en-US" dirty="0"/>
              <a:t>¿Por </a:t>
            </a:r>
            <a:r>
              <a:rPr lang="en-US" dirty="0" err="1"/>
              <a:t>qué</a:t>
            </a:r>
            <a:r>
              <a:rPr lang="en-US" dirty="0"/>
              <a:t> usar .NET?</a:t>
            </a:r>
          </a:p>
          <a:p>
            <a:r>
              <a:rPr lang="en-US" dirty="0" err="1"/>
              <a:t>Evolución</a:t>
            </a:r>
            <a:r>
              <a:rPr lang="en-US" dirty="0"/>
              <a:t> de .NET</a:t>
            </a:r>
          </a:p>
          <a:p>
            <a:r>
              <a:rPr lang="en-US" dirty="0" err="1"/>
              <a:t>Instalación</a:t>
            </a:r>
            <a:r>
              <a:rPr lang="en-US" dirty="0"/>
              <a:t> del SDK</a:t>
            </a:r>
          </a:p>
          <a:p>
            <a:r>
              <a:rPr lang="en-US" dirty="0" err="1"/>
              <a:t>Soluciones</a:t>
            </a:r>
            <a:r>
              <a:rPr lang="en-US" dirty="0"/>
              <a:t> y </a:t>
            </a:r>
            <a:r>
              <a:rPr lang="en-US" dirty="0" err="1"/>
              <a:t>proyectos</a:t>
            </a:r>
            <a:endParaRPr lang="en-US" dirty="0"/>
          </a:p>
          <a:p>
            <a:r>
              <a:rPr lang="en-US" dirty="0"/>
              <a:t>El CLI</a:t>
            </a:r>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Introducción</a:t>
            </a:r>
            <a:r>
              <a:rPr lang="en-US" dirty="0"/>
              <a:t> a .NET</a:t>
            </a:r>
            <a:endParaRPr lang="es-ES" dirty="0"/>
          </a:p>
        </p:txBody>
      </p:sp>
    </p:spTree>
    <p:extLst>
      <p:ext uri="{BB962C8B-B14F-4D97-AF65-F5344CB8AC3E}">
        <p14:creationId xmlns:p14="http://schemas.microsoft.com/office/powerpoint/2010/main" val="38401605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N a N - Configuración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Por debajo EF crea dos relaciones 1 a N a través de una tabla intermedia</a:t>
            </a:r>
          </a:p>
          <a:p>
            <a:r>
              <a:rPr lang="es-ES" sz="2200" dirty="0"/>
              <a:t>No es necesario establecer configuración, pero podemos hacerlo para configurar la tabla intermedia</a:t>
            </a:r>
          </a:p>
          <a:p>
            <a:r>
              <a:rPr lang="es-ES" sz="2200" dirty="0"/>
              <a:t>Siempre elimina en cascada</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D8D17E0-4681-F9EF-1FAC-9B8931C5E1F6}"/>
              </a:ext>
            </a:extLst>
          </p:cNvPr>
          <p:cNvPicPr>
            <a:picLocks noChangeAspect="1"/>
          </p:cNvPicPr>
          <p:nvPr/>
        </p:nvPicPr>
        <p:blipFill>
          <a:blip r:embed="rId2"/>
          <a:stretch>
            <a:fillRect/>
          </a:stretch>
        </p:blipFill>
        <p:spPr>
          <a:xfrm>
            <a:off x="8088052" y="2157985"/>
            <a:ext cx="3724795" cy="2419688"/>
          </a:xfrm>
          <a:prstGeom prst="rect">
            <a:avLst/>
          </a:prstGeom>
        </p:spPr>
      </p:pic>
    </p:spTree>
    <p:extLst>
      <p:ext uri="{BB962C8B-B14F-4D97-AF65-F5344CB8AC3E}">
        <p14:creationId xmlns:p14="http://schemas.microsoft.com/office/powerpoint/2010/main" val="22199097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D7B13D3-1BC7-6AF4-CB60-BA40AECE4688}"/>
              </a:ext>
            </a:extLst>
          </p:cNvPr>
          <p:cNvSpPr>
            <a:spLocks noGrp="1"/>
          </p:cNvSpPr>
          <p:nvPr>
            <p:ph type="body" sz="quarter" idx="12"/>
          </p:nvPr>
        </p:nvSpPr>
        <p:spPr/>
        <p:txBody>
          <a:bodyPr/>
          <a:lstStyle/>
          <a:p>
            <a:r>
              <a:rPr lang="es-ES" dirty="0"/>
              <a:t>Relaciones</a:t>
            </a:r>
          </a:p>
        </p:txBody>
      </p:sp>
      <p:sp>
        <p:nvSpPr>
          <p:cNvPr id="3" name="Marcador de texto 2">
            <a:extLst>
              <a:ext uri="{FF2B5EF4-FFF2-40B4-BE49-F238E27FC236}">
                <a16:creationId xmlns:a16="http://schemas.microsoft.com/office/drawing/2014/main" id="{EA1784B9-251A-80FD-3084-A3F3E029B868}"/>
              </a:ext>
            </a:extLst>
          </p:cNvPr>
          <p:cNvSpPr>
            <a:spLocks noGrp="1"/>
          </p:cNvSpPr>
          <p:nvPr>
            <p:ph type="body" sz="quarter" idx="13"/>
          </p:nvPr>
        </p:nvSpPr>
        <p:spPr/>
        <p:txBody>
          <a:bodyPr/>
          <a:lstStyle/>
          <a:p>
            <a:r>
              <a:rPr lang="es-ES" dirty="0"/>
              <a:t>Otros tipos</a:t>
            </a:r>
          </a:p>
        </p:txBody>
      </p:sp>
      <p:sp>
        <p:nvSpPr>
          <p:cNvPr id="4" name="Marcador de texto 3">
            <a:extLst>
              <a:ext uri="{FF2B5EF4-FFF2-40B4-BE49-F238E27FC236}">
                <a16:creationId xmlns:a16="http://schemas.microsoft.com/office/drawing/2014/main" id="{1264491D-1757-913A-5C87-889AA1F83396}"/>
              </a:ext>
            </a:extLst>
          </p:cNvPr>
          <p:cNvSpPr>
            <a:spLocks noGrp="1"/>
          </p:cNvSpPr>
          <p:nvPr>
            <p:ph type="body" sz="quarter" idx="14"/>
          </p:nvPr>
        </p:nvSpPr>
        <p:spPr>
          <a:xfrm>
            <a:off x="911225" y="3429000"/>
            <a:ext cx="10779125" cy="2916238"/>
          </a:xfrm>
        </p:spPr>
        <p:txBody>
          <a:bodyPr/>
          <a:lstStyle/>
          <a:p>
            <a:r>
              <a:rPr lang="es-ES" dirty="0"/>
              <a:t>1 a 1</a:t>
            </a:r>
          </a:p>
          <a:p>
            <a:r>
              <a:rPr lang="es-ES" dirty="0"/>
              <a:t>N a N mediante clase de asociación (como 1 a N + N a 1)</a:t>
            </a:r>
          </a:p>
          <a:p>
            <a:endParaRPr lang="es-ES" dirty="0"/>
          </a:p>
        </p:txBody>
      </p:sp>
    </p:spTree>
    <p:extLst>
      <p:ext uri="{BB962C8B-B14F-4D97-AF65-F5344CB8AC3E}">
        <p14:creationId xmlns:p14="http://schemas.microsoft.com/office/powerpoint/2010/main" val="34243381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D7B13D3-1BC7-6AF4-CB60-BA40AECE4688}"/>
              </a:ext>
            </a:extLst>
          </p:cNvPr>
          <p:cNvSpPr>
            <a:spLocks noGrp="1"/>
          </p:cNvSpPr>
          <p:nvPr>
            <p:ph type="body" sz="quarter" idx="12"/>
          </p:nvPr>
        </p:nvSpPr>
        <p:spPr>
          <a:xfrm>
            <a:off x="910696" y="1506375"/>
            <a:ext cx="10881254" cy="651610"/>
          </a:xfrm>
        </p:spPr>
        <p:txBody>
          <a:bodyPr/>
          <a:lstStyle/>
          <a:p>
            <a:r>
              <a:rPr lang="es-ES" dirty="0"/>
              <a:t>Otras características interesantes</a:t>
            </a:r>
          </a:p>
        </p:txBody>
      </p:sp>
      <p:sp>
        <p:nvSpPr>
          <p:cNvPr id="4" name="Marcador de texto 3">
            <a:extLst>
              <a:ext uri="{FF2B5EF4-FFF2-40B4-BE49-F238E27FC236}">
                <a16:creationId xmlns:a16="http://schemas.microsoft.com/office/drawing/2014/main" id="{1264491D-1757-913A-5C87-889AA1F83396}"/>
              </a:ext>
            </a:extLst>
          </p:cNvPr>
          <p:cNvSpPr>
            <a:spLocks noGrp="1"/>
          </p:cNvSpPr>
          <p:nvPr>
            <p:ph type="body" sz="quarter" idx="14"/>
          </p:nvPr>
        </p:nvSpPr>
        <p:spPr>
          <a:xfrm>
            <a:off x="911225" y="2546350"/>
            <a:ext cx="10779125" cy="4044950"/>
          </a:xfrm>
        </p:spPr>
        <p:txBody>
          <a:bodyPr/>
          <a:lstStyle/>
          <a:p>
            <a:r>
              <a:rPr lang="es-ES" dirty="0"/>
              <a:t>Herencia de entidades:</a:t>
            </a:r>
          </a:p>
          <a:p>
            <a:pPr lvl="1"/>
            <a:r>
              <a:rPr lang="es-ES" dirty="0"/>
              <a:t>Tabla por jerarquía (TPH)</a:t>
            </a:r>
          </a:p>
          <a:p>
            <a:pPr lvl="1"/>
            <a:r>
              <a:rPr lang="es-ES" dirty="0"/>
              <a:t>Tabla por tipo (TPT) </a:t>
            </a:r>
          </a:p>
          <a:p>
            <a:r>
              <a:rPr lang="es-ES" dirty="0" err="1"/>
              <a:t>Owned</a:t>
            </a:r>
            <a:r>
              <a:rPr lang="es-ES" dirty="0"/>
              <a:t> </a:t>
            </a:r>
            <a:r>
              <a:rPr lang="es-ES" dirty="0" err="1"/>
              <a:t>entity</a:t>
            </a:r>
            <a:r>
              <a:rPr lang="es-ES" dirty="0"/>
              <a:t> </a:t>
            </a:r>
            <a:r>
              <a:rPr lang="es-ES" dirty="0" err="1"/>
              <a:t>types</a:t>
            </a:r>
            <a:endParaRPr lang="es-ES" dirty="0"/>
          </a:p>
          <a:p>
            <a:pPr lvl="1"/>
            <a:r>
              <a:rPr lang="es-ES" dirty="0"/>
              <a:t>Colecciones</a:t>
            </a:r>
          </a:p>
          <a:p>
            <a:pPr lvl="1"/>
            <a:r>
              <a:rPr lang="es-ES" dirty="0"/>
              <a:t>Elementos</a:t>
            </a:r>
          </a:p>
          <a:p>
            <a:r>
              <a:rPr lang="es-ES" dirty="0"/>
              <a:t>Conversores de valores</a:t>
            </a:r>
          </a:p>
          <a:p>
            <a:r>
              <a:rPr lang="es-ES" dirty="0"/>
              <a:t>Shadow </a:t>
            </a:r>
            <a:r>
              <a:rPr lang="es-ES" dirty="0" err="1"/>
              <a:t>properties</a:t>
            </a:r>
            <a:endParaRPr lang="es-ES" dirty="0"/>
          </a:p>
          <a:p>
            <a:r>
              <a:rPr lang="es-ES" dirty="0"/>
              <a:t>Gestión de transaccionalidad con tokens</a:t>
            </a:r>
          </a:p>
          <a:p>
            <a:endParaRPr lang="es-ES" dirty="0"/>
          </a:p>
          <a:p>
            <a:endParaRPr lang="es-ES" dirty="0"/>
          </a:p>
          <a:p>
            <a:endParaRPr lang="es-ES" dirty="0"/>
          </a:p>
        </p:txBody>
      </p:sp>
    </p:spTree>
    <p:extLst>
      <p:ext uri="{BB962C8B-B14F-4D97-AF65-F5344CB8AC3E}">
        <p14:creationId xmlns:p14="http://schemas.microsoft.com/office/powerpoint/2010/main" val="28365391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el</a:t>
            </a:r>
            <a:r>
              <a:rPr lang="en-US" dirty="0"/>
              <a:t> </a:t>
            </a:r>
            <a:r>
              <a:rPr lang="en-US" dirty="0" err="1"/>
              <a:t>mapeo</a:t>
            </a:r>
            <a:r>
              <a:rPr lang="en-US" dirty="0"/>
              <a:t> de </a:t>
            </a:r>
            <a:r>
              <a:rPr lang="en-US" dirty="0" err="1"/>
              <a:t>relaciones</a:t>
            </a:r>
            <a:r>
              <a:rPr lang="en-US" dirty="0"/>
              <a:t> </a:t>
            </a:r>
            <a:r>
              <a:rPr lang="en-US" dirty="0" err="1"/>
              <a:t>en</a:t>
            </a:r>
            <a:r>
              <a:rPr lang="en-US" dirty="0"/>
              <a:t> EF Core</a:t>
            </a:r>
            <a:endParaRPr lang="en-ES" dirty="0"/>
          </a:p>
        </p:txBody>
      </p:sp>
      <p:pic>
        <p:nvPicPr>
          <p:cNvPr id="8" name="Marcador de posición de imagen 7" descr="Primer plano de patrones de conexión">
            <a:extLst>
              <a:ext uri="{FF2B5EF4-FFF2-40B4-BE49-F238E27FC236}">
                <a16:creationId xmlns:a16="http://schemas.microsoft.com/office/drawing/2014/main" id="{407183E2-C1C0-8B24-A740-C96BEAA7C49A}"/>
              </a:ext>
            </a:extLst>
          </p:cNvPr>
          <p:cNvPicPr>
            <a:picLocks noGrp="1" noChangeAspect="1"/>
          </p:cNvPicPr>
          <p:nvPr>
            <p:ph type="pic" sz="quarter" idx="15"/>
          </p:nvPr>
        </p:nvPicPr>
        <p:blipFill>
          <a:blip r:embed="rId2"/>
          <a:srcRect l="20832" r="20832"/>
          <a:stretch>
            <a:fillRect/>
          </a:stretch>
        </p:blipFill>
        <p:spPr/>
      </p:pic>
    </p:spTree>
    <p:extLst>
      <p:ext uri="{BB962C8B-B14F-4D97-AF65-F5344CB8AC3E}">
        <p14:creationId xmlns:p14="http://schemas.microsoft.com/office/powerpoint/2010/main" val="359655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Consulta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err="1"/>
              <a:t>Queries</a:t>
            </a:r>
            <a:r>
              <a:rPr lang="es-ES" dirty="0"/>
              <a:t> con </a:t>
            </a:r>
            <a:r>
              <a:rPr lang="es-ES" dirty="0" err="1"/>
              <a:t>Linq</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EF nos permite usar </a:t>
            </a:r>
            <a:r>
              <a:rPr lang="es-ES" sz="2200" dirty="0" err="1"/>
              <a:t>Linq</a:t>
            </a:r>
            <a:r>
              <a:rPr lang="es-ES" sz="2200" dirty="0"/>
              <a:t> para lanzar consultas sobre un </a:t>
            </a:r>
            <a:r>
              <a:rPr lang="es-ES" sz="2200" dirty="0" err="1"/>
              <a:t>DbSet</a:t>
            </a:r>
            <a:endParaRPr lang="es-ES" sz="2200" dirty="0"/>
          </a:p>
          <a:p>
            <a:r>
              <a:rPr lang="es-ES" sz="2200" dirty="0"/>
              <a:t>El código SQL se genera automáticamente para recuperar los datos solicitados</a:t>
            </a:r>
          </a:p>
          <a:p>
            <a:r>
              <a:rPr lang="es-ES" sz="2200" dirty="0"/>
              <a:t>Si no habilitamos </a:t>
            </a:r>
            <a:r>
              <a:rPr lang="es-ES" sz="2200" dirty="0" err="1"/>
              <a:t>lazy</a:t>
            </a:r>
            <a:r>
              <a:rPr lang="es-ES" sz="2200" dirty="0"/>
              <a:t> </a:t>
            </a:r>
            <a:r>
              <a:rPr lang="es-ES" sz="2200" dirty="0" err="1"/>
              <a:t>loading</a:t>
            </a:r>
            <a:r>
              <a:rPr lang="es-ES" sz="2200" dirty="0"/>
              <a:t>, debemos indicar en </a:t>
            </a:r>
            <a:r>
              <a:rPr lang="es-ES" sz="2200" dirty="0" err="1"/>
              <a:t>Include</a:t>
            </a:r>
            <a:r>
              <a:rPr lang="es-ES" sz="2200" dirty="0"/>
              <a:t> las entidades relacionadas que queremos recuperar</a:t>
            </a:r>
          </a:p>
          <a:p>
            <a:r>
              <a:rPr lang="es-ES" sz="2200" dirty="0"/>
              <a:t>Para evitar usar siempre los mismos </a:t>
            </a:r>
            <a:r>
              <a:rPr lang="es-ES" sz="2200" dirty="0" err="1"/>
              <a:t>includes</a:t>
            </a:r>
            <a:r>
              <a:rPr lang="es-ES" sz="2200" dirty="0"/>
              <a:t> en agregados, podemos emplear </a:t>
            </a:r>
            <a:r>
              <a:rPr lang="es-ES" sz="2200" dirty="0" err="1"/>
              <a:t>AutoInclude</a:t>
            </a:r>
            <a:r>
              <a:rPr lang="es-ES" sz="2200" dirty="0"/>
              <a:t> en la configuración</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FE6A573E-3ABD-B4FC-61B5-7BA66638E93F}"/>
              </a:ext>
            </a:extLst>
          </p:cNvPr>
          <p:cNvPicPr>
            <a:picLocks noChangeAspect="1"/>
          </p:cNvPicPr>
          <p:nvPr/>
        </p:nvPicPr>
        <p:blipFill>
          <a:blip r:embed="rId2"/>
          <a:stretch>
            <a:fillRect/>
          </a:stretch>
        </p:blipFill>
        <p:spPr>
          <a:xfrm>
            <a:off x="7608706" y="2768600"/>
            <a:ext cx="4371975" cy="1038225"/>
          </a:xfrm>
          <a:prstGeom prst="rect">
            <a:avLst/>
          </a:prstGeom>
        </p:spPr>
      </p:pic>
      <p:pic>
        <p:nvPicPr>
          <p:cNvPr id="11" name="Imagen 10">
            <a:extLst>
              <a:ext uri="{FF2B5EF4-FFF2-40B4-BE49-F238E27FC236}">
                <a16:creationId xmlns:a16="http://schemas.microsoft.com/office/drawing/2014/main" id="{21A3F874-B3D5-BFB6-C3E3-23787AC94076}"/>
              </a:ext>
            </a:extLst>
          </p:cNvPr>
          <p:cNvPicPr>
            <a:picLocks noChangeAspect="1"/>
          </p:cNvPicPr>
          <p:nvPr/>
        </p:nvPicPr>
        <p:blipFill>
          <a:blip r:embed="rId3"/>
          <a:stretch>
            <a:fillRect/>
          </a:stretch>
        </p:blipFill>
        <p:spPr>
          <a:xfrm>
            <a:off x="7608706" y="5351625"/>
            <a:ext cx="2600688" cy="381053"/>
          </a:xfrm>
          <a:prstGeom prst="rect">
            <a:avLst/>
          </a:prstGeom>
        </p:spPr>
      </p:pic>
    </p:spTree>
    <p:extLst>
      <p:ext uri="{BB962C8B-B14F-4D97-AF65-F5344CB8AC3E}">
        <p14:creationId xmlns:p14="http://schemas.microsoft.com/office/powerpoint/2010/main" val="645464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10728854" cy="651610"/>
          </a:xfrm>
        </p:spPr>
        <p:txBody>
          <a:bodyPr/>
          <a:lstStyle/>
          <a:p>
            <a:r>
              <a:rPr lang="es-ES" dirty="0"/>
              <a:t>Alta / Modificación / Eliminación</a:t>
            </a:r>
          </a:p>
          <a:p>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El método </a:t>
            </a:r>
            <a:r>
              <a:rPr lang="es-ES" sz="2200" dirty="0" err="1"/>
              <a:t>Add</a:t>
            </a:r>
            <a:r>
              <a:rPr lang="es-ES" sz="2200" dirty="0"/>
              <a:t> nos permite insertar un registro nuevo en un </a:t>
            </a:r>
            <a:r>
              <a:rPr lang="es-ES" sz="2200" dirty="0" err="1"/>
              <a:t>DbSet</a:t>
            </a:r>
            <a:endParaRPr lang="es-ES" sz="2200" dirty="0"/>
          </a:p>
          <a:p>
            <a:r>
              <a:rPr lang="es-ES" sz="2200" dirty="0"/>
              <a:t>Para actualizar una entidad, simplemente la recuperamos del </a:t>
            </a:r>
            <a:r>
              <a:rPr lang="es-ES" sz="2200" dirty="0" err="1"/>
              <a:t>DbSet</a:t>
            </a:r>
            <a:r>
              <a:rPr lang="es-ES" sz="2200" dirty="0"/>
              <a:t> (mediante </a:t>
            </a:r>
            <a:r>
              <a:rPr lang="es-ES" sz="2200" dirty="0" err="1"/>
              <a:t>Linq</a:t>
            </a:r>
            <a:r>
              <a:rPr lang="es-ES" sz="2200" dirty="0"/>
              <a:t>, o un método </a:t>
            </a:r>
            <a:r>
              <a:rPr lang="es-ES" sz="2200" dirty="0" err="1"/>
              <a:t>Find</a:t>
            </a:r>
            <a:r>
              <a:rPr lang="es-ES" sz="2200" dirty="0"/>
              <a:t>) y alteramos sus datos como con cualquier otro objeto</a:t>
            </a:r>
          </a:p>
          <a:p>
            <a:r>
              <a:rPr lang="es-ES" sz="2200" dirty="0"/>
              <a:t>Para eliminar una entidad, la recuperamos del </a:t>
            </a:r>
            <a:r>
              <a:rPr lang="es-ES" sz="2200" dirty="0" err="1"/>
              <a:t>DbSet</a:t>
            </a:r>
            <a:r>
              <a:rPr lang="es-ES" sz="2200" dirty="0"/>
              <a:t>, y llamamos al método </a:t>
            </a:r>
            <a:r>
              <a:rPr lang="es-ES" sz="2200" dirty="0" err="1"/>
              <a:t>Remove</a:t>
            </a:r>
            <a:endParaRPr lang="es-ES" sz="2200" dirty="0"/>
          </a:p>
          <a:p>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2" name="Imagen 11">
            <a:extLst>
              <a:ext uri="{FF2B5EF4-FFF2-40B4-BE49-F238E27FC236}">
                <a16:creationId xmlns:a16="http://schemas.microsoft.com/office/drawing/2014/main" id="{9BAEEB44-8ABB-3586-FD56-296232D9A4A5}"/>
              </a:ext>
            </a:extLst>
          </p:cNvPr>
          <p:cNvPicPr>
            <a:picLocks noChangeAspect="1"/>
          </p:cNvPicPr>
          <p:nvPr/>
        </p:nvPicPr>
        <p:blipFill>
          <a:blip r:embed="rId2"/>
          <a:stretch>
            <a:fillRect/>
          </a:stretch>
        </p:blipFill>
        <p:spPr>
          <a:xfrm>
            <a:off x="7608706" y="3570529"/>
            <a:ext cx="3515216" cy="1238423"/>
          </a:xfrm>
          <a:prstGeom prst="rect">
            <a:avLst/>
          </a:prstGeom>
        </p:spPr>
      </p:pic>
      <p:pic>
        <p:nvPicPr>
          <p:cNvPr id="14" name="Imagen 13">
            <a:extLst>
              <a:ext uri="{FF2B5EF4-FFF2-40B4-BE49-F238E27FC236}">
                <a16:creationId xmlns:a16="http://schemas.microsoft.com/office/drawing/2014/main" id="{E5032C19-F046-C4A0-EDE7-648ACE12D83A}"/>
              </a:ext>
            </a:extLst>
          </p:cNvPr>
          <p:cNvPicPr>
            <a:picLocks noChangeAspect="1"/>
          </p:cNvPicPr>
          <p:nvPr/>
        </p:nvPicPr>
        <p:blipFill>
          <a:blip r:embed="rId3"/>
          <a:stretch>
            <a:fillRect/>
          </a:stretch>
        </p:blipFill>
        <p:spPr>
          <a:xfrm>
            <a:off x="7608706" y="4950481"/>
            <a:ext cx="2857899" cy="1247949"/>
          </a:xfrm>
          <a:prstGeom prst="rect">
            <a:avLst/>
          </a:prstGeom>
        </p:spPr>
      </p:pic>
      <p:pic>
        <p:nvPicPr>
          <p:cNvPr id="16" name="Imagen 15">
            <a:extLst>
              <a:ext uri="{FF2B5EF4-FFF2-40B4-BE49-F238E27FC236}">
                <a16:creationId xmlns:a16="http://schemas.microsoft.com/office/drawing/2014/main" id="{5429071D-55DF-9E60-8E63-425393314C25}"/>
              </a:ext>
            </a:extLst>
          </p:cNvPr>
          <p:cNvPicPr>
            <a:picLocks noChangeAspect="1"/>
          </p:cNvPicPr>
          <p:nvPr/>
        </p:nvPicPr>
        <p:blipFill>
          <a:blip r:embed="rId4"/>
          <a:stretch>
            <a:fillRect/>
          </a:stretch>
        </p:blipFill>
        <p:spPr>
          <a:xfrm>
            <a:off x="7608706" y="2409683"/>
            <a:ext cx="3896269" cy="1019317"/>
          </a:xfrm>
          <a:prstGeom prst="rect">
            <a:avLst/>
          </a:prstGeom>
        </p:spPr>
      </p:pic>
    </p:spTree>
    <p:extLst>
      <p:ext uri="{BB962C8B-B14F-4D97-AF65-F5344CB8AC3E}">
        <p14:creationId xmlns:p14="http://schemas.microsoft.com/office/powerpoint/2010/main" val="638555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Seguimiento de cambios</a:t>
            </a:r>
          </a:p>
          <a:p>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233554" cy="3487738"/>
          </a:xfrm>
        </p:spPr>
        <p:txBody>
          <a:bodyPr/>
          <a:lstStyle/>
          <a:p>
            <a:r>
              <a:rPr lang="es-ES" sz="2200" dirty="0"/>
              <a:t>Cualquier entidad que recuperemos de un </a:t>
            </a:r>
            <a:r>
              <a:rPr lang="es-ES" sz="2200" dirty="0" err="1"/>
              <a:t>DbSet</a:t>
            </a:r>
            <a:r>
              <a:rPr lang="es-ES" sz="2200" dirty="0"/>
              <a:t>, o que añadamos a un </a:t>
            </a:r>
            <a:r>
              <a:rPr lang="es-ES" sz="2200" dirty="0" err="1"/>
              <a:t>DbSet</a:t>
            </a:r>
            <a:r>
              <a:rPr lang="es-ES" sz="2200" dirty="0"/>
              <a:t> pasa a ser “vigilada” por EF Core</a:t>
            </a:r>
          </a:p>
          <a:p>
            <a:r>
              <a:rPr lang="es-ES" sz="2200" dirty="0"/>
              <a:t>EF Core es capaz de saber qué campos se han modificado para lanzar las actualizaciones oportunas en la base de datos</a:t>
            </a:r>
          </a:p>
          <a:p>
            <a:r>
              <a:rPr lang="es-ES" sz="2200" dirty="0"/>
              <a:t>Cualquier entidad “vigilada”, EF Core es capaz de devolverla si la buscamos por Id necesidad de consultar la base de datos</a:t>
            </a:r>
          </a:p>
          <a:p>
            <a:r>
              <a:rPr lang="es-ES" sz="2200" dirty="0"/>
              <a:t>En escenarios avanzados, es posible consultar todas las entidades “vigiladas” pendientes de aplicar cambios en la base de datos para realizar operaciones sobre ellas (por ejemplo, lanzar eventos de dominio)</a:t>
            </a:r>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37827110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1B37F91-9BEB-BD60-2F3A-233397014FDB}"/>
              </a:ext>
            </a:extLst>
          </p:cNvPr>
          <p:cNvSpPr>
            <a:spLocks noGrp="1"/>
          </p:cNvSpPr>
          <p:nvPr>
            <p:ph type="body" sz="quarter" idx="12"/>
          </p:nvPr>
        </p:nvSpPr>
        <p:spPr>
          <a:xfrm>
            <a:off x="910696" y="1506375"/>
            <a:ext cx="8836554" cy="651610"/>
          </a:xfrm>
        </p:spPr>
        <p:txBody>
          <a:bodyPr/>
          <a:lstStyle/>
          <a:p>
            <a:r>
              <a:rPr lang="es-ES" dirty="0"/>
              <a:t>Persistencia de cambios</a:t>
            </a:r>
          </a:p>
        </p:txBody>
      </p:sp>
      <p:sp>
        <p:nvSpPr>
          <p:cNvPr id="3" name="Marcador de texto 2">
            <a:extLst>
              <a:ext uri="{FF2B5EF4-FFF2-40B4-BE49-F238E27FC236}">
                <a16:creationId xmlns:a16="http://schemas.microsoft.com/office/drawing/2014/main" id="{A574800B-952D-38D7-527B-CFE9AE40C2AB}"/>
              </a:ext>
            </a:extLst>
          </p:cNvPr>
          <p:cNvSpPr>
            <a:spLocks noGrp="1"/>
          </p:cNvSpPr>
          <p:nvPr>
            <p:ph type="body" sz="quarter" idx="13"/>
          </p:nvPr>
        </p:nvSpPr>
        <p:spPr/>
        <p:txBody>
          <a:bodyPr/>
          <a:lstStyle/>
          <a:p>
            <a:r>
              <a:rPr lang="es-ES" dirty="0" err="1"/>
              <a:t>SaveChanges</a:t>
            </a:r>
            <a:endParaRPr lang="es-ES" dirty="0"/>
          </a:p>
        </p:txBody>
      </p:sp>
      <p:sp>
        <p:nvSpPr>
          <p:cNvPr id="4" name="Marcador de texto 3">
            <a:extLst>
              <a:ext uri="{FF2B5EF4-FFF2-40B4-BE49-F238E27FC236}">
                <a16:creationId xmlns:a16="http://schemas.microsoft.com/office/drawing/2014/main" id="{9058F17A-C138-3B48-EE78-AA119169933D}"/>
              </a:ext>
            </a:extLst>
          </p:cNvPr>
          <p:cNvSpPr>
            <a:spLocks noGrp="1"/>
          </p:cNvSpPr>
          <p:nvPr>
            <p:ph type="body" sz="quarter" idx="14"/>
          </p:nvPr>
        </p:nvSpPr>
        <p:spPr/>
        <p:txBody>
          <a:bodyPr/>
          <a:lstStyle/>
          <a:p>
            <a:r>
              <a:rPr lang="es-ES" sz="2000" dirty="0"/>
              <a:t>Los cambios en el modelo de datos no se persisten de inmediato</a:t>
            </a:r>
          </a:p>
          <a:p>
            <a:r>
              <a:rPr lang="es-ES" sz="2000" dirty="0"/>
              <a:t>La persistencia se realiza transaccionalmente al llamar a </a:t>
            </a:r>
            <a:r>
              <a:rPr lang="es-ES" sz="2000" dirty="0" err="1"/>
              <a:t>SaveChanges</a:t>
            </a:r>
            <a:endParaRPr lang="es-ES" sz="2000" dirty="0"/>
          </a:p>
          <a:p>
            <a:r>
              <a:rPr lang="es-ES" sz="2000" dirty="0"/>
              <a:t>Es buena práctica tratar de solo llamar a </a:t>
            </a:r>
            <a:r>
              <a:rPr lang="es-ES" sz="2000" dirty="0" err="1"/>
              <a:t>SaveChanges</a:t>
            </a:r>
            <a:r>
              <a:rPr lang="es-ES" sz="2000" dirty="0"/>
              <a:t> una vez por cada caso de uso en un Api</a:t>
            </a:r>
          </a:p>
        </p:txBody>
      </p:sp>
    </p:spTree>
    <p:extLst>
      <p:ext uri="{BB962C8B-B14F-4D97-AF65-F5344CB8AC3E}">
        <p14:creationId xmlns:p14="http://schemas.microsoft.com/office/powerpoint/2010/main" val="6382493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EF Core </a:t>
            </a:r>
            <a:r>
              <a:rPr lang="en-US" dirty="0" err="1"/>
              <a:t>en</a:t>
            </a:r>
            <a:r>
              <a:rPr lang="en-US" dirty="0"/>
              <a:t> un API</a:t>
            </a:r>
            <a:endParaRPr lang="en-ES" dirty="0"/>
          </a:p>
        </p:txBody>
      </p:sp>
      <p:pic>
        <p:nvPicPr>
          <p:cNvPr id="5" name="Marcador de posición de imagen 4" descr="Cartoon checklist and pencil">
            <a:extLst>
              <a:ext uri="{FF2B5EF4-FFF2-40B4-BE49-F238E27FC236}">
                <a16:creationId xmlns:a16="http://schemas.microsoft.com/office/drawing/2014/main" id="{107F2AB0-B4EE-1E76-B61E-4E143C72AB94}"/>
              </a:ext>
            </a:extLst>
          </p:cNvPr>
          <p:cNvPicPr>
            <a:picLocks noGrp="1" noChangeAspect="1"/>
          </p:cNvPicPr>
          <p:nvPr>
            <p:ph type="pic" sz="quarter" idx="15"/>
          </p:nvPr>
        </p:nvPicPr>
        <p:blipFill>
          <a:blip r:embed="rId2"/>
          <a:srcRect l="11119" r="11119"/>
          <a:stretch>
            <a:fillRect/>
          </a:stretch>
        </p:blipFill>
        <p:spPr/>
      </p:pic>
    </p:spTree>
    <p:extLst>
      <p:ext uri="{BB962C8B-B14F-4D97-AF65-F5344CB8AC3E}">
        <p14:creationId xmlns:p14="http://schemas.microsoft.com/office/powerpoint/2010/main" val="41451903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err="1"/>
              <a:t>Dapper</a:t>
            </a:r>
            <a:endParaRPr lang="es-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 Dapper para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64633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35387"/>
            <a:ext cx="7777163" cy="3704156"/>
          </a:xfrm>
        </p:spPr>
        <p:txBody>
          <a:bodyPr/>
          <a:lstStyle/>
          <a:p>
            <a:pPr marL="0" indent="0">
              <a:buNone/>
            </a:pPr>
            <a:r>
              <a:rPr lang="es-ES" sz="1800" dirty="0"/>
              <a:t>.NET 6 es un </a:t>
            </a:r>
            <a:r>
              <a:rPr lang="es-ES" sz="1800" dirty="0" err="1"/>
              <a:t>framework</a:t>
            </a:r>
            <a:r>
              <a:rPr lang="es-ES" sz="1800" dirty="0"/>
              <a:t> de desarrollo de código libre y abierto para desarrollar aplicaciones multiplataforma dirigidas a Windows, Linux y macOS. De acuerdo con Open </a:t>
            </a:r>
            <a:r>
              <a:rPr lang="es-ES" sz="1800" dirty="0" err="1"/>
              <a:t>Source</a:t>
            </a:r>
            <a:r>
              <a:rPr lang="es-ES" sz="1800" dirty="0"/>
              <a:t> </a:t>
            </a:r>
            <a:r>
              <a:rPr lang="es-ES" sz="1800" dirty="0" err="1"/>
              <a:t>For</a:t>
            </a:r>
            <a:r>
              <a:rPr lang="es-ES" sz="1800" dirty="0"/>
              <a:t> U, esta tecnología es capaz de ejecutar aplicaciones en dispositivos, la nube, </a:t>
            </a:r>
            <a:r>
              <a:rPr lang="es-ES" sz="1800" dirty="0" err="1"/>
              <a:t>IoT</a:t>
            </a:r>
            <a:r>
              <a:rPr lang="es-ES" sz="1800" dirty="0"/>
              <a:t>, etc. Es una plataforma de desarrollo unificado.</a:t>
            </a:r>
          </a:p>
          <a:p>
            <a:endParaRPr lang="es-ES" sz="2000" dirty="0"/>
          </a:p>
          <a:p>
            <a:r>
              <a:rPr lang="es-ES" sz="2000" dirty="0"/>
              <a:t>Framework de Desarrollo</a:t>
            </a:r>
          </a:p>
          <a:p>
            <a:r>
              <a:rPr lang="es-ES" sz="2000" dirty="0"/>
              <a:t>Código libre y abierto</a:t>
            </a:r>
          </a:p>
          <a:p>
            <a:r>
              <a:rPr lang="es-ES" sz="2000" dirty="0"/>
              <a:t>Aplicaciones multiplataforma</a:t>
            </a:r>
          </a:p>
          <a:p>
            <a:r>
              <a:rPr lang="es-ES" sz="2000" dirty="0"/>
              <a:t>Plataforma de Desarrollo unificado</a:t>
            </a:r>
          </a:p>
          <a:p>
            <a:pPr marL="0" indent="0">
              <a:buNone/>
            </a:pPr>
            <a:endParaRPr lang="en-ES" dirty="0"/>
          </a:p>
        </p:txBody>
      </p:sp>
    </p:spTree>
    <p:extLst>
      <p:ext uri="{BB962C8B-B14F-4D97-AF65-F5344CB8AC3E}">
        <p14:creationId xmlns:p14="http://schemas.microsoft.com/office/powerpoint/2010/main" val="22584535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5971592" y="884582"/>
            <a:ext cx="6220407" cy="5695122"/>
          </a:xfrm>
        </p:spPr>
        <p:txBody>
          <a:bodyPr/>
          <a:lstStyle/>
          <a:p>
            <a:r>
              <a:rPr lang="en-US" sz="2800" dirty="0" err="1"/>
              <a:t>Qué</a:t>
            </a:r>
            <a:r>
              <a:rPr lang="en-US" sz="2800" dirty="0"/>
              <a:t> es Dapper</a:t>
            </a:r>
          </a:p>
          <a:p>
            <a:r>
              <a:rPr lang="en-US" sz="2800" dirty="0"/>
              <a:t>Por </a:t>
            </a:r>
            <a:r>
              <a:rPr lang="en-US" sz="2800" dirty="0" err="1"/>
              <a:t>qué</a:t>
            </a:r>
            <a:r>
              <a:rPr lang="en-US" sz="2800" dirty="0"/>
              <a:t> usar Dapper</a:t>
            </a:r>
          </a:p>
          <a:p>
            <a:r>
              <a:rPr lang="en-US" sz="2800" dirty="0" err="1"/>
              <a:t>Configuración</a:t>
            </a:r>
            <a:endParaRPr lang="en-US" sz="2800" dirty="0"/>
          </a:p>
          <a:p>
            <a:r>
              <a:rPr lang="en-US" sz="2800" dirty="0" err="1"/>
              <a:t>Consultas</a:t>
            </a:r>
            <a:r>
              <a:rPr lang="en-US" sz="2800" dirty="0"/>
              <a:t> simples</a:t>
            </a:r>
          </a:p>
          <a:p>
            <a:r>
              <a:rPr lang="en-US" sz="2800" dirty="0" err="1"/>
              <a:t>Consultas</a:t>
            </a:r>
            <a:r>
              <a:rPr lang="en-US" sz="2800" dirty="0"/>
              <a:t> multiples</a:t>
            </a:r>
          </a:p>
          <a:p>
            <a:r>
              <a:rPr lang="en-US" sz="2800" dirty="0" err="1"/>
              <a:t>Consultas</a:t>
            </a:r>
            <a:r>
              <a:rPr lang="en-US" sz="2800" dirty="0"/>
              <a:t> con </a:t>
            </a:r>
            <a:r>
              <a:rPr lang="en-US" sz="2800" dirty="0" err="1"/>
              <a:t>mapeos</a:t>
            </a:r>
            <a:endParaRPr lang="en-US" sz="2800"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err="1"/>
              <a:t>Dapper</a:t>
            </a:r>
            <a:endParaRPr lang="es-ES" dirty="0"/>
          </a:p>
        </p:txBody>
      </p:sp>
    </p:spTree>
    <p:extLst>
      <p:ext uri="{BB962C8B-B14F-4D97-AF65-F5344CB8AC3E}">
        <p14:creationId xmlns:p14="http://schemas.microsoft.com/office/powerpoint/2010/main" val="37873445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a:t>
            </a:r>
            <a:r>
              <a:rPr lang="es-ES" dirty="0" err="1"/>
              <a:t>Dapper</a:t>
            </a:r>
            <a:endParaRPr lang="es-ES" dirty="0"/>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a:xfrm>
            <a:off x="911224" y="2521359"/>
            <a:ext cx="6981825" cy="651610"/>
          </a:xfrm>
        </p:spPr>
        <p:txBody>
          <a:bodyPr/>
          <a:lstStyle/>
          <a:p>
            <a:r>
              <a:rPr lang="es-ES" dirty="0"/>
              <a:t>Micro-ORM para .NET desarrollado por </a:t>
            </a:r>
            <a:r>
              <a:rPr lang="es-ES" dirty="0" err="1"/>
              <a:t>StackOverflow</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3128865"/>
            <a:ext cx="6696074" cy="3216373"/>
          </a:xfrm>
        </p:spPr>
        <p:txBody>
          <a:bodyPr/>
          <a:lstStyle/>
          <a:p>
            <a:r>
              <a:rPr lang="es-ES" sz="1800" dirty="0"/>
              <a:t>Set acotado de funcionalidad</a:t>
            </a:r>
          </a:p>
          <a:p>
            <a:r>
              <a:rPr lang="es-ES" sz="1800" dirty="0"/>
              <a:t>Centrado en rendimiento</a:t>
            </a:r>
          </a:p>
          <a:p>
            <a:r>
              <a:rPr lang="es-ES" sz="1800" dirty="0"/>
              <a:t>Basado en ADO.NET</a:t>
            </a:r>
          </a:p>
          <a:p>
            <a:endParaRPr lang="es-ES" sz="2000" dirty="0"/>
          </a:p>
          <a:p>
            <a:endParaRPr lang="es-ES" dirty="0"/>
          </a:p>
        </p:txBody>
      </p:sp>
      <p:pic>
        <p:nvPicPr>
          <p:cNvPr id="5122" name="Picture 2">
            <a:extLst>
              <a:ext uri="{FF2B5EF4-FFF2-40B4-BE49-F238E27FC236}">
                <a16:creationId xmlns:a16="http://schemas.microsoft.com/office/drawing/2014/main" id="{C84FF6B5-5A8A-71C2-2185-849856134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81" t="15393" r="23402" b="15440"/>
          <a:stretch/>
        </p:blipFill>
        <p:spPr bwMode="auto">
          <a:xfrm>
            <a:off x="8086321" y="2420840"/>
            <a:ext cx="3699279"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07281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175625" cy="651610"/>
          </a:xfrm>
        </p:spPr>
        <p:txBody>
          <a:bodyPr/>
          <a:lstStyle/>
          <a:p>
            <a:r>
              <a:rPr lang="es-ES" dirty="0"/>
              <a:t>Por qué usar </a:t>
            </a:r>
            <a:r>
              <a:rPr lang="es-ES" dirty="0" err="1"/>
              <a:t>Dapper</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2533650"/>
            <a:ext cx="8937624" cy="3994149"/>
          </a:xfrm>
        </p:spPr>
        <p:txBody>
          <a:bodyPr/>
          <a:lstStyle/>
          <a:p>
            <a:r>
              <a:rPr lang="es-ES" sz="1600" dirty="0"/>
              <a:t>Rendimiento más que demostrado por su uso en producción en </a:t>
            </a:r>
            <a:r>
              <a:rPr lang="es-ES" sz="1600" dirty="0" err="1"/>
              <a:t>StackOverflow</a:t>
            </a:r>
            <a:endParaRPr lang="es-ES" sz="1600" dirty="0"/>
          </a:p>
          <a:p>
            <a:r>
              <a:rPr lang="es-ES" sz="1600" dirty="0"/>
              <a:t>Simple de configurar y usar</a:t>
            </a:r>
          </a:p>
          <a:p>
            <a:r>
              <a:rPr lang="es-ES" sz="1600" dirty="0"/>
              <a:t>Solo </a:t>
            </a:r>
            <a:r>
              <a:rPr lang="es-ES" sz="1600" dirty="0" err="1"/>
              <a:t>require</a:t>
            </a:r>
            <a:r>
              <a:rPr lang="es-ES" sz="1600" dirty="0"/>
              <a:t> de instalar el paquete </a:t>
            </a:r>
            <a:r>
              <a:rPr lang="es-ES" sz="1600" dirty="0" err="1"/>
              <a:t>Nuget</a:t>
            </a:r>
            <a:r>
              <a:rPr lang="es-ES" sz="1600" dirty="0"/>
              <a:t> </a:t>
            </a:r>
            <a:r>
              <a:rPr lang="es-ES" sz="1600" dirty="0" err="1"/>
              <a:t>Dapper</a:t>
            </a:r>
            <a:r>
              <a:rPr lang="es-ES" sz="1600" dirty="0"/>
              <a:t> para la funcionalidad básica</a:t>
            </a:r>
          </a:p>
          <a:p>
            <a:r>
              <a:rPr lang="es-ES" sz="1600" dirty="0"/>
              <a:t>No tiene detalles de implementación de ningún sistema de base de datos, por lo que soporta todo lo que soporte ADO.NET:</a:t>
            </a:r>
          </a:p>
          <a:p>
            <a:pPr lvl="1"/>
            <a:r>
              <a:rPr lang="es-ES" sz="1600" dirty="0"/>
              <a:t>SQL Server</a:t>
            </a:r>
          </a:p>
          <a:p>
            <a:pPr lvl="1"/>
            <a:r>
              <a:rPr lang="es-ES" sz="1600" dirty="0"/>
              <a:t>SQLite</a:t>
            </a:r>
          </a:p>
          <a:p>
            <a:pPr lvl="1"/>
            <a:r>
              <a:rPr lang="es-ES" sz="1600" dirty="0"/>
              <a:t>PostgreSQL</a:t>
            </a:r>
          </a:p>
          <a:p>
            <a:pPr lvl="1"/>
            <a:r>
              <a:rPr lang="es-ES" sz="1600" dirty="0"/>
              <a:t>MySQL</a:t>
            </a:r>
          </a:p>
          <a:p>
            <a:pPr lvl="1"/>
            <a:r>
              <a:rPr lang="es-ES" sz="1600" dirty="0"/>
              <a:t>Oracle</a:t>
            </a:r>
          </a:p>
          <a:p>
            <a:r>
              <a:rPr lang="es-ES" sz="1600" dirty="0"/>
              <a:t>Documentación con ejemplos en GitHub</a:t>
            </a:r>
          </a:p>
          <a:p>
            <a:pPr marL="0" indent="0">
              <a:buNone/>
            </a:pPr>
            <a:r>
              <a:rPr lang="es-ES" sz="2000" dirty="0">
                <a:solidFill>
                  <a:schemeClr val="accent1"/>
                </a:solidFill>
                <a:hlinkClick r:id="rId2">
                  <a:extLst>
                    <a:ext uri="{A12FA001-AC4F-418D-AE19-62706E023703}">
                      <ahyp:hlinkClr xmlns:ahyp="http://schemas.microsoft.com/office/drawing/2018/hyperlinkcolor" val="tx"/>
                    </a:ext>
                  </a:extLst>
                </a:hlinkClick>
              </a:rPr>
              <a:t>https://github.com/DapperLib/Dapper/blob/main/Readme.md</a:t>
            </a:r>
            <a:endParaRPr lang="es-ES" sz="2000" dirty="0">
              <a:solidFill>
                <a:schemeClr val="accent1"/>
              </a:solidFill>
            </a:endParaRPr>
          </a:p>
          <a:p>
            <a:endParaRPr lang="es-ES" sz="2000" dirty="0"/>
          </a:p>
          <a:p>
            <a:endParaRPr lang="es-ES" dirty="0"/>
          </a:p>
        </p:txBody>
      </p:sp>
    </p:spTree>
    <p:extLst>
      <p:ext uri="{BB962C8B-B14F-4D97-AF65-F5344CB8AC3E}">
        <p14:creationId xmlns:p14="http://schemas.microsoft.com/office/powerpoint/2010/main" val="5904671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10690225" cy="2493606"/>
          </a:xfrm>
        </p:spPr>
        <p:txBody>
          <a:bodyPr numCol="1"/>
          <a:lstStyle/>
          <a:p>
            <a:r>
              <a:rPr lang="es-ES" sz="1800" dirty="0"/>
              <a:t>Para hacer funcionar a </a:t>
            </a:r>
            <a:r>
              <a:rPr lang="es-ES" sz="1800" dirty="0" err="1"/>
              <a:t>Dapper</a:t>
            </a:r>
            <a:r>
              <a:rPr lang="es-ES" sz="1800" dirty="0"/>
              <a:t> en ASP.NET Core lo único que tenemos que hacer es registrar una implementación de </a:t>
            </a:r>
            <a:r>
              <a:rPr lang="es-ES" sz="1800" dirty="0" err="1"/>
              <a:t>IDbConnection</a:t>
            </a:r>
            <a:r>
              <a:rPr lang="es-ES" sz="1800" dirty="0"/>
              <a:t> como servicio </a:t>
            </a:r>
            <a:r>
              <a:rPr lang="es-ES" sz="1800" dirty="0" err="1"/>
              <a:t>Scoped</a:t>
            </a:r>
            <a:endParaRPr lang="es-ES" sz="1800" dirty="0"/>
          </a:p>
          <a:p>
            <a:r>
              <a:rPr lang="es-ES" sz="1800" dirty="0"/>
              <a:t>Para realizar consultas, emplearemos métodos de extensión sobre el </a:t>
            </a:r>
            <a:r>
              <a:rPr lang="es-ES" sz="1800" dirty="0" err="1"/>
              <a:t>IDbConnection</a:t>
            </a:r>
            <a:r>
              <a:rPr lang="es-ES" sz="1800" dirty="0"/>
              <a:t> inyectado en nuestros servicios o controladores</a:t>
            </a:r>
          </a:p>
        </p:txBody>
      </p:sp>
      <p:pic>
        <p:nvPicPr>
          <p:cNvPr id="10" name="Imagen 9">
            <a:extLst>
              <a:ext uri="{FF2B5EF4-FFF2-40B4-BE49-F238E27FC236}">
                <a16:creationId xmlns:a16="http://schemas.microsoft.com/office/drawing/2014/main" id="{11914709-0F9A-BC14-886A-A00F75A98FDA}"/>
              </a:ext>
            </a:extLst>
          </p:cNvPr>
          <p:cNvPicPr>
            <a:picLocks noChangeAspect="1"/>
          </p:cNvPicPr>
          <p:nvPr/>
        </p:nvPicPr>
        <p:blipFill>
          <a:blip r:embed="rId3"/>
          <a:stretch>
            <a:fillRect/>
          </a:stretch>
        </p:blipFill>
        <p:spPr>
          <a:xfrm>
            <a:off x="910696" y="4479885"/>
            <a:ext cx="5449060" cy="590632"/>
          </a:xfrm>
          <a:prstGeom prst="rect">
            <a:avLst/>
          </a:prstGeom>
        </p:spPr>
      </p:pic>
    </p:spTree>
    <p:extLst>
      <p:ext uri="{BB962C8B-B14F-4D97-AF65-F5344CB8AC3E}">
        <p14:creationId xmlns:p14="http://schemas.microsoft.com/office/powerpoint/2010/main" val="3393791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simples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232525" cy="2493606"/>
          </a:xfrm>
        </p:spPr>
        <p:txBody>
          <a:bodyPr numCol="1"/>
          <a:lstStyle/>
          <a:p>
            <a:r>
              <a:rPr lang="es-ES" sz="1800" dirty="0"/>
              <a:t>Para realizar consultas simples, solo necesitamos escribir el código SQL, y un DTO contra el que mapear el resultado.</a:t>
            </a:r>
          </a:p>
          <a:p>
            <a:r>
              <a:rPr lang="es-ES" sz="1800" dirty="0"/>
              <a:t>Es importante hacer coincidir el nombre de los datos de salida con las propiedades del DTO</a:t>
            </a:r>
          </a:p>
          <a:p>
            <a:r>
              <a:rPr lang="es-ES" sz="1800" dirty="0"/>
              <a:t>Podemos pasar parámetros a través de un objeto anónimo, para evitar </a:t>
            </a:r>
            <a:r>
              <a:rPr lang="es-ES" sz="1800" dirty="0" err="1"/>
              <a:t>sql</a:t>
            </a:r>
            <a:r>
              <a:rPr lang="es-ES" sz="1800" dirty="0"/>
              <a:t> </a:t>
            </a:r>
            <a:r>
              <a:rPr lang="es-ES" sz="1800" dirty="0" err="1"/>
              <a:t>injection</a:t>
            </a:r>
            <a:endParaRPr lang="es-ES" sz="1800" dirty="0"/>
          </a:p>
        </p:txBody>
      </p:sp>
      <p:pic>
        <p:nvPicPr>
          <p:cNvPr id="5" name="Imagen 4">
            <a:extLst>
              <a:ext uri="{FF2B5EF4-FFF2-40B4-BE49-F238E27FC236}">
                <a16:creationId xmlns:a16="http://schemas.microsoft.com/office/drawing/2014/main" id="{E4C5A147-A4B3-2B25-E7CF-EF436C96EF01}"/>
              </a:ext>
            </a:extLst>
          </p:cNvPr>
          <p:cNvPicPr>
            <a:picLocks noChangeAspect="1"/>
          </p:cNvPicPr>
          <p:nvPr/>
        </p:nvPicPr>
        <p:blipFill>
          <a:blip r:embed="rId3"/>
          <a:stretch>
            <a:fillRect/>
          </a:stretch>
        </p:blipFill>
        <p:spPr>
          <a:xfrm>
            <a:off x="7169280" y="3706037"/>
            <a:ext cx="4810796" cy="581106"/>
          </a:xfrm>
          <a:prstGeom prst="rect">
            <a:avLst/>
          </a:prstGeom>
        </p:spPr>
      </p:pic>
      <p:pic>
        <p:nvPicPr>
          <p:cNvPr id="7" name="Imagen 6">
            <a:extLst>
              <a:ext uri="{FF2B5EF4-FFF2-40B4-BE49-F238E27FC236}">
                <a16:creationId xmlns:a16="http://schemas.microsoft.com/office/drawing/2014/main" id="{D8164E5F-39A7-0D15-6105-C19DD1253B0B}"/>
              </a:ext>
            </a:extLst>
          </p:cNvPr>
          <p:cNvPicPr>
            <a:picLocks noChangeAspect="1"/>
          </p:cNvPicPr>
          <p:nvPr/>
        </p:nvPicPr>
        <p:blipFill>
          <a:blip r:embed="rId4"/>
          <a:stretch>
            <a:fillRect/>
          </a:stretch>
        </p:blipFill>
        <p:spPr>
          <a:xfrm>
            <a:off x="7169280" y="3016128"/>
            <a:ext cx="4298102" cy="412872"/>
          </a:xfrm>
          <a:prstGeom prst="rect">
            <a:avLst/>
          </a:prstGeom>
        </p:spPr>
      </p:pic>
    </p:spTree>
    <p:extLst>
      <p:ext uri="{BB962C8B-B14F-4D97-AF65-F5344CB8AC3E}">
        <p14:creationId xmlns:p14="http://schemas.microsoft.com/office/powerpoint/2010/main" val="160665972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a:t>
            </a:r>
            <a:r>
              <a:rPr lang="es-ES" dirty="0" err="1"/>
              <a:t>multiples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232525" cy="2493606"/>
          </a:xfrm>
        </p:spPr>
        <p:txBody>
          <a:bodyPr numCol="1"/>
          <a:lstStyle/>
          <a:p>
            <a:r>
              <a:rPr lang="es-ES" sz="1800" dirty="0"/>
              <a:t>Empleando los métodos </a:t>
            </a:r>
            <a:r>
              <a:rPr lang="es-ES" sz="1800" dirty="0" err="1"/>
              <a:t>QueryMultiple</a:t>
            </a:r>
            <a:r>
              <a:rPr lang="es-ES" sz="1800" dirty="0"/>
              <a:t> podemos devolver varios sets de datos en un solo viaje a la base de datos</a:t>
            </a:r>
          </a:p>
          <a:p>
            <a:r>
              <a:rPr lang="es-ES" sz="1800" dirty="0"/>
              <a:t>Cada set de datos se lee del objeto multi individualmente</a:t>
            </a:r>
          </a:p>
          <a:p>
            <a:r>
              <a:rPr lang="es-ES" sz="1800" dirty="0"/>
              <a:t>Podemos emplear parámetros también en este caso</a:t>
            </a:r>
          </a:p>
        </p:txBody>
      </p:sp>
      <p:pic>
        <p:nvPicPr>
          <p:cNvPr id="6" name="Imagen 5">
            <a:extLst>
              <a:ext uri="{FF2B5EF4-FFF2-40B4-BE49-F238E27FC236}">
                <a16:creationId xmlns:a16="http://schemas.microsoft.com/office/drawing/2014/main" id="{71422215-714F-D67F-B9F3-290467A105FC}"/>
              </a:ext>
            </a:extLst>
          </p:cNvPr>
          <p:cNvPicPr>
            <a:picLocks noChangeAspect="1"/>
          </p:cNvPicPr>
          <p:nvPr/>
        </p:nvPicPr>
        <p:blipFill>
          <a:blip r:embed="rId3"/>
          <a:stretch>
            <a:fillRect/>
          </a:stretch>
        </p:blipFill>
        <p:spPr>
          <a:xfrm>
            <a:off x="7143750" y="2954695"/>
            <a:ext cx="4677428" cy="1619476"/>
          </a:xfrm>
          <a:prstGeom prst="rect">
            <a:avLst/>
          </a:prstGeom>
        </p:spPr>
      </p:pic>
    </p:spTree>
    <p:extLst>
      <p:ext uri="{BB962C8B-B14F-4D97-AF65-F5344CB8AC3E}">
        <p14:creationId xmlns:p14="http://schemas.microsoft.com/office/powerpoint/2010/main" val="20246208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con mapeo</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4"/>
            <a:ext cx="5260975" cy="3414355"/>
          </a:xfrm>
        </p:spPr>
        <p:txBody>
          <a:bodyPr numCol="1"/>
          <a:lstStyle/>
          <a:p>
            <a:r>
              <a:rPr lang="es-ES" sz="1800" dirty="0"/>
              <a:t>Empleando una </a:t>
            </a:r>
            <a:r>
              <a:rPr lang="es-ES" sz="1800" dirty="0" err="1"/>
              <a:t>sobre-carga</a:t>
            </a:r>
            <a:r>
              <a:rPr lang="es-ES" sz="1800" dirty="0"/>
              <a:t> de los métodos de </a:t>
            </a:r>
            <a:r>
              <a:rPr lang="es-ES" sz="1800" dirty="0" err="1"/>
              <a:t>Query</a:t>
            </a:r>
            <a:r>
              <a:rPr lang="es-ES" sz="1800" dirty="0"/>
              <a:t>, podemos emplear una función para mapear el resultado de la </a:t>
            </a:r>
            <a:r>
              <a:rPr lang="es-ES" sz="1800" dirty="0" err="1"/>
              <a:t>query</a:t>
            </a:r>
            <a:r>
              <a:rPr lang="es-ES" sz="1800" dirty="0"/>
              <a:t> con los datos</a:t>
            </a:r>
          </a:p>
          <a:p>
            <a:r>
              <a:rPr lang="es-ES" sz="1800" dirty="0"/>
              <a:t>La función </a:t>
            </a:r>
            <a:r>
              <a:rPr lang="es-ES" sz="1800" dirty="0" err="1"/>
              <a:t>map</a:t>
            </a:r>
            <a:r>
              <a:rPr lang="es-ES" sz="1800" dirty="0"/>
              <a:t> se ejecuta una vez por cada registro devuelto por la </a:t>
            </a:r>
            <a:r>
              <a:rPr lang="es-ES" sz="1800" dirty="0" err="1"/>
              <a:t>query</a:t>
            </a:r>
            <a:endParaRPr lang="es-ES" sz="1800" dirty="0"/>
          </a:p>
          <a:p>
            <a:pPr lvl="1"/>
            <a:r>
              <a:rPr lang="es-ES" sz="1400" dirty="0"/>
              <a:t>En consultas con JOIN se puede ejecutar más de una vez por cada registro de la tabla principal, debido al producto cartesiano de los resultados</a:t>
            </a:r>
          </a:p>
          <a:p>
            <a:r>
              <a:rPr lang="es-ES" sz="1800" dirty="0"/>
              <a:t>El parámetro </a:t>
            </a:r>
            <a:r>
              <a:rPr lang="es-ES" sz="1800" dirty="0" err="1"/>
              <a:t>splitOn</a:t>
            </a:r>
            <a:r>
              <a:rPr lang="es-ES" sz="1800" dirty="0"/>
              <a:t> le indica a </a:t>
            </a:r>
            <a:r>
              <a:rPr lang="es-ES" sz="1800" dirty="0" err="1"/>
              <a:t>dapper</a:t>
            </a:r>
            <a:r>
              <a:rPr lang="es-ES" sz="1800" dirty="0"/>
              <a:t> a partir de qué nombres de columnas emplear el siguiente parámetro para mapear</a:t>
            </a:r>
          </a:p>
        </p:txBody>
      </p:sp>
      <p:pic>
        <p:nvPicPr>
          <p:cNvPr id="5" name="Imagen 4">
            <a:extLst>
              <a:ext uri="{FF2B5EF4-FFF2-40B4-BE49-F238E27FC236}">
                <a16:creationId xmlns:a16="http://schemas.microsoft.com/office/drawing/2014/main" id="{E10596B4-CE3B-7A6E-0159-5ECDB1DECF1C}"/>
              </a:ext>
            </a:extLst>
          </p:cNvPr>
          <p:cNvPicPr>
            <a:picLocks noChangeAspect="1"/>
          </p:cNvPicPr>
          <p:nvPr/>
        </p:nvPicPr>
        <p:blipFill>
          <a:blip r:embed="rId3"/>
          <a:stretch>
            <a:fillRect/>
          </a:stretch>
        </p:blipFill>
        <p:spPr>
          <a:xfrm>
            <a:off x="6373422" y="2954695"/>
            <a:ext cx="5591955" cy="2629267"/>
          </a:xfrm>
          <a:prstGeom prst="rect">
            <a:avLst/>
          </a:prstGeom>
        </p:spPr>
      </p:pic>
    </p:spTree>
    <p:extLst>
      <p:ext uri="{BB962C8B-B14F-4D97-AF65-F5344CB8AC3E}">
        <p14:creationId xmlns:p14="http://schemas.microsoft.com/office/powerpoint/2010/main" val="21895617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Dapper </a:t>
            </a:r>
            <a:r>
              <a:rPr lang="en-US" dirty="0" err="1"/>
              <a:t>en</a:t>
            </a:r>
            <a:r>
              <a:rPr lang="en-US" dirty="0"/>
              <a:t> un API</a:t>
            </a:r>
            <a:endParaRPr lang="en-ES" dirty="0"/>
          </a:p>
        </p:txBody>
      </p:sp>
      <p:pic>
        <p:nvPicPr>
          <p:cNvPr id="8" name="Marcador de posición de imagen 7" descr="Gráficos en una presentación con reflejo de oficina">
            <a:extLst>
              <a:ext uri="{FF2B5EF4-FFF2-40B4-BE49-F238E27FC236}">
                <a16:creationId xmlns:a16="http://schemas.microsoft.com/office/drawing/2014/main" id="{AC742795-7BE5-78AC-7FFF-F67288B30B43}"/>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1688117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pic>
        <p:nvPicPr>
          <p:cNvPr id="5" name="object 3">
            <a:extLst>
              <a:ext uri="{FF2B5EF4-FFF2-40B4-BE49-F238E27FC236}">
                <a16:creationId xmlns:a16="http://schemas.microsoft.com/office/drawing/2014/main" id="{5845FB72-7D81-6312-1865-4267B0C3C6CD}"/>
              </a:ext>
            </a:extLst>
          </p:cNvPr>
          <p:cNvPicPr/>
          <p:nvPr/>
        </p:nvPicPr>
        <p:blipFill>
          <a:blip r:embed="rId2" cstate="print"/>
          <a:stretch>
            <a:fillRect/>
          </a:stretch>
        </p:blipFill>
        <p:spPr>
          <a:xfrm>
            <a:off x="1928812" y="2611638"/>
            <a:ext cx="8334375" cy="3819525"/>
          </a:xfrm>
          <a:prstGeom prst="rect">
            <a:avLst/>
          </a:prstGeom>
        </p:spPr>
      </p:pic>
    </p:spTree>
    <p:extLst>
      <p:ext uri="{BB962C8B-B14F-4D97-AF65-F5344CB8AC3E}">
        <p14:creationId xmlns:p14="http://schemas.microsoft.com/office/powerpoint/2010/main" val="388084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a:p>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t>Para </a:t>
            </a:r>
            <a:r>
              <a:rPr lang="en-US" dirty="0" err="1"/>
              <a:t>qué</a:t>
            </a:r>
            <a:r>
              <a:rPr lang="en-US" dirty="0"/>
              <a:t> </a:t>
            </a:r>
            <a:r>
              <a:rPr lang="en-US" dirty="0" err="1"/>
              <a:t>tipo</a:t>
            </a:r>
            <a:r>
              <a:rPr lang="en-US" dirty="0"/>
              <a:t> de </a:t>
            </a:r>
            <a:r>
              <a:rPr lang="en-US" dirty="0" err="1"/>
              <a:t>aplicaciones</a:t>
            </a:r>
            <a:r>
              <a:rPr lang="en-US" dirty="0"/>
              <a:t> </a:t>
            </a:r>
            <a:r>
              <a:rPr lang="en-US" dirty="0" err="1"/>
              <a:t>podemos</a:t>
            </a:r>
            <a:r>
              <a:rPr lang="en-US" dirty="0"/>
              <a:t> </a:t>
            </a:r>
            <a:r>
              <a:rPr lang="en-US" dirty="0" err="1"/>
              <a:t>emplear</a:t>
            </a:r>
            <a:r>
              <a:rPr lang="en-US" dirty="0"/>
              <a:t> .NET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029339"/>
            <a:ext cx="7777163" cy="3315899"/>
          </a:xfrm>
        </p:spPr>
        <p:txBody>
          <a:bodyPr/>
          <a:lstStyle/>
          <a:p>
            <a:r>
              <a:rPr lang="es-ES" sz="1400" b="1" dirty="0">
                <a:solidFill>
                  <a:schemeClr val="accent1"/>
                </a:solidFill>
              </a:rPr>
              <a:t>Web:</a:t>
            </a:r>
            <a:r>
              <a:rPr lang="es-ES" sz="1400" b="1" dirty="0"/>
              <a:t> </a:t>
            </a:r>
            <a:r>
              <a:rPr lang="es-ES" sz="1400" dirty="0"/>
              <a:t>Sirve para crear aplicaciones y servicios web que se pueden ejecutar en Windows, Linux y macOS.</a:t>
            </a:r>
          </a:p>
          <a:p>
            <a:r>
              <a:rPr lang="es-ES" sz="1400" b="1" dirty="0">
                <a:solidFill>
                  <a:schemeClr val="accent1"/>
                </a:solidFill>
              </a:rPr>
              <a:t>Móvil: </a:t>
            </a:r>
            <a:r>
              <a:rPr lang="es-ES" sz="1400" dirty="0"/>
              <a:t>Usa una sola base de código para crear aplicaciones nativas en iOS, Android y Windows. (Maui)</a:t>
            </a:r>
          </a:p>
          <a:p>
            <a:r>
              <a:rPr lang="es-ES" sz="1400" b="1" dirty="0">
                <a:solidFill>
                  <a:schemeClr val="accent1"/>
                </a:solidFill>
              </a:rPr>
              <a:t>Escritorio: </a:t>
            </a:r>
            <a:r>
              <a:rPr lang="es-ES" sz="1400" dirty="0"/>
              <a:t>Cree aplicaciones de escritorio atractivas para Windows y macOS. (Maui)</a:t>
            </a:r>
          </a:p>
          <a:p>
            <a:r>
              <a:rPr lang="es-ES" sz="1400" b="1" dirty="0">
                <a:solidFill>
                  <a:schemeClr val="accent1"/>
                </a:solidFill>
              </a:rPr>
              <a:t>Microservicios: </a:t>
            </a:r>
            <a:r>
              <a:rPr lang="es-ES" sz="1400" dirty="0"/>
              <a:t>Crea microservicios de forma independiente que se ejecuten en contendores de Docker.</a:t>
            </a:r>
          </a:p>
          <a:p>
            <a:r>
              <a:rPr lang="es-ES" sz="1400" b="1" dirty="0">
                <a:solidFill>
                  <a:schemeClr val="accent1"/>
                </a:solidFill>
              </a:rPr>
              <a:t>Desarrollo de juegos: </a:t>
            </a:r>
            <a:r>
              <a:rPr lang="es-ES" sz="1400" dirty="0"/>
              <a:t>Desarrolla juegos 2D y 3D para los escritorios, teléfonos y consolas más populares. (Unity)</a:t>
            </a:r>
          </a:p>
          <a:p>
            <a:r>
              <a:rPr lang="es-ES" sz="1400" b="1" dirty="0">
                <a:solidFill>
                  <a:schemeClr val="accent1"/>
                </a:solidFill>
              </a:rPr>
              <a:t>Aprendizaje Automático: </a:t>
            </a:r>
            <a:r>
              <a:rPr lang="es-ES" sz="1400" dirty="0"/>
              <a:t>Agregue algoritmos de visión, procesamiento de voz, modelos predictivos y muchos más a sus aplicaciones. (ML.NET)</a:t>
            </a:r>
          </a:p>
          <a:p>
            <a:r>
              <a:rPr lang="es-ES" sz="1400" b="1" dirty="0" err="1">
                <a:solidFill>
                  <a:schemeClr val="accent1"/>
                </a:solidFill>
              </a:rPr>
              <a:t>IoT</a:t>
            </a:r>
            <a:r>
              <a:rPr lang="es-ES" sz="1400" b="1" dirty="0">
                <a:solidFill>
                  <a:schemeClr val="accent1"/>
                </a:solidFill>
              </a:rPr>
              <a:t>: </a:t>
            </a:r>
            <a:r>
              <a:rPr lang="es-ES" sz="1400" dirty="0"/>
              <a:t>Crea aplicaciones de </a:t>
            </a:r>
            <a:r>
              <a:rPr lang="es-ES" sz="1400" dirty="0" err="1"/>
              <a:t>IoT</a:t>
            </a:r>
            <a:r>
              <a:rPr lang="es-ES" sz="1400" dirty="0"/>
              <a:t> (Internet de las Cosas), con soporte nativo para Raspberry Pi, </a:t>
            </a:r>
            <a:r>
              <a:rPr lang="es-ES" sz="1400" dirty="0" err="1"/>
              <a:t>HummingBoard</a:t>
            </a:r>
            <a:r>
              <a:rPr lang="es-ES" sz="1400" dirty="0"/>
              <a:t>, </a:t>
            </a:r>
            <a:r>
              <a:rPr lang="es-ES" sz="1400" dirty="0" err="1"/>
              <a:t>BeagleBoard</a:t>
            </a:r>
            <a:r>
              <a:rPr lang="es-ES" sz="1400" dirty="0"/>
              <a:t>, Pine A64, y otros.</a:t>
            </a:r>
          </a:p>
          <a:p>
            <a:endParaRPr lang="en-ES" dirty="0"/>
          </a:p>
        </p:txBody>
      </p:sp>
    </p:spTree>
    <p:extLst>
      <p:ext uri="{BB962C8B-B14F-4D97-AF65-F5344CB8AC3E}">
        <p14:creationId xmlns:p14="http://schemas.microsoft.com/office/powerpoint/2010/main" val="398829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pic>
        <p:nvPicPr>
          <p:cNvPr id="2" name="object 3">
            <a:extLst>
              <a:ext uri="{FF2B5EF4-FFF2-40B4-BE49-F238E27FC236}">
                <a16:creationId xmlns:a16="http://schemas.microsoft.com/office/drawing/2014/main" id="{38231AAA-47C4-9081-8355-97D78475AA38}"/>
              </a:ext>
            </a:extLst>
          </p:cNvPr>
          <p:cNvPicPr/>
          <p:nvPr/>
        </p:nvPicPr>
        <p:blipFill>
          <a:blip r:embed="rId2" cstate="print"/>
          <a:stretch>
            <a:fillRect/>
          </a:stretch>
        </p:blipFill>
        <p:spPr>
          <a:xfrm>
            <a:off x="2667000" y="2557895"/>
            <a:ext cx="6858000" cy="3857625"/>
          </a:xfrm>
          <a:prstGeom prst="rect">
            <a:avLst/>
          </a:prstGeom>
        </p:spPr>
      </p:pic>
    </p:spTree>
    <p:extLst>
      <p:ext uri="{BB962C8B-B14F-4D97-AF65-F5344CB8AC3E}">
        <p14:creationId xmlns:p14="http://schemas.microsoft.com/office/powerpoint/2010/main" val="2386715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r>
              <a:rPr lang="en-US" dirty="0"/>
              <a:t>Daniel García Rubio</a:t>
            </a:r>
            <a:endParaRPr lang="es-ES" dirty="0"/>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2" y="2464905"/>
            <a:ext cx="7260397" cy="487017"/>
          </a:xfrm>
        </p:spPr>
        <p:txBody>
          <a:bodyPr/>
          <a:lstStyle/>
          <a:p>
            <a:r>
              <a:rPr lang="en-US" dirty="0"/>
              <a:t>Software Development Engineer</a:t>
            </a:r>
            <a:endParaRPr lang="es-ES" dirty="0"/>
          </a:p>
        </p:txBody>
      </p:sp>
      <p:pic>
        <p:nvPicPr>
          <p:cNvPr id="8" name="Marcador de posición de imagen 7" descr="Hombre con barba y bigote&#10;&#10;Descripción generada automáticamente">
            <a:extLst>
              <a:ext uri="{FF2B5EF4-FFF2-40B4-BE49-F238E27FC236}">
                <a16:creationId xmlns:a16="http://schemas.microsoft.com/office/drawing/2014/main" id="{9146A8EE-E086-0D20-4ADC-DEFA7FFB0B8E}"/>
              </a:ext>
            </a:extLst>
          </p:cNvPr>
          <p:cNvPicPr>
            <a:picLocks noGrp="1" noChangeAspect="1"/>
          </p:cNvPicPr>
          <p:nvPr>
            <p:ph type="pic" sz="quarter" idx="13"/>
          </p:nvPr>
        </p:nvPicPr>
        <p:blipFill>
          <a:blip r:embed="rId2"/>
          <a:srcRect t="2008" b="2008"/>
          <a:stretch>
            <a:fillRect/>
          </a:stretch>
        </p:blipFill>
        <p:spPr/>
      </p:pic>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5575" y="4820193"/>
            <a:ext cx="7129050" cy="625760"/>
          </a:xfrm>
        </p:spPr>
        <p:txBody>
          <a:bodyPr/>
          <a:lstStyle/>
          <a:p>
            <a:r>
              <a:rPr lang="en-US" dirty="0"/>
              <a:t>dgrubio@plainconcepts.com</a:t>
            </a:r>
          </a:p>
          <a:p>
            <a:r>
              <a:rPr lang="en-US" dirty="0"/>
              <a:t>github.com/</a:t>
            </a:r>
            <a:r>
              <a:rPr lang="en-US" dirty="0" err="1"/>
              <a:t>dgarciarubio</a:t>
            </a:r>
            <a:endParaRPr lang="en-US" dirty="0"/>
          </a:p>
          <a:p>
            <a:endParaRPr lang="es-ES" dirty="0"/>
          </a:p>
        </p:txBody>
      </p:sp>
      <p:sp>
        <p:nvSpPr>
          <p:cNvPr id="6" name="Marcador de texto 5">
            <a:extLst>
              <a:ext uri="{FF2B5EF4-FFF2-40B4-BE49-F238E27FC236}">
                <a16:creationId xmlns:a16="http://schemas.microsoft.com/office/drawing/2014/main" id="{84A94C6A-C787-C945-B663-408E962B737C}"/>
              </a:ext>
            </a:extLst>
          </p:cNvPr>
          <p:cNvSpPr>
            <a:spLocks noGrp="1"/>
          </p:cNvSpPr>
          <p:nvPr>
            <p:ph type="body" sz="quarter" idx="15"/>
          </p:nvPr>
        </p:nvSpPr>
        <p:spPr>
          <a:xfrm>
            <a:off x="4007265" y="3101559"/>
            <a:ext cx="7129048" cy="1638392"/>
          </a:xfrm>
        </p:spPr>
        <p:txBody>
          <a:bodyPr/>
          <a:lstStyle/>
          <a:p>
            <a:r>
              <a:rPr lang="en-US" dirty="0" err="1"/>
              <a:t>Ingeniero</a:t>
            </a:r>
            <a:r>
              <a:rPr lang="en-US" dirty="0"/>
              <a:t> de </a:t>
            </a:r>
            <a:r>
              <a:rPr lang="en-US" dirty="0" err="1"/>
              <a:t>desarrollo</a:t>
            </a:r>
            <a:r>
              <a:rPr lang="en-US" dirty="0"/>
              <a:t> de software </a:t>
            </a:r>
            <a:r>
              <a:rPr lang="en-US" dirty="0" err="1"/>
              <a:t>desde</a:t>
            </a:r>
            <a:r>
              <a:rPr lang="en-US" dirty="0"/>
              <a:t> 2015, </a:t>
            </a:r>
            <a:r>
              <a:rPr lang="en-US" dirty="0" err="1"/>
              <a:t>en</a:t>
            </a:r>
            <a:r>
              <a:rPr lang="en-US" dirty="0"/>
              <a:t> Plain Concepts </a:t>
            </a:r>
            <a:r>
              <a:rPr lang="en-US" dirty="0" err="1"/>
              <a:t>desde</a:t>
            </a:r>
            <a:r>
              <a:rPr lang="en-US" dirty="0"/>
              <a:t> 2018. </a:t>
            </a:r>
            <a:r>
              <a:rPr lang="en-US" dirty="0" err="1"/>
              <a:t>Formado</a:t>
            </a:r>
            <a:r>
              <a:rPr lang="en-US" dirty="0"/>
              <a:t> </a:t>
            </a:r>
            <a:r>
              <a:rPr lang="en-US" dirty="0" err="1"/>
              <a:t>como</a:t>
            </a:r>
            <a:r>
              <a:rPr lang="en-US" dirty="0"/>
              <a:t> </a:t>
            </a:r>
            <a:r>
              <a:rPr lang="en-US" dirty="0" err="1"/>
              <a:t>Ingeniero</a:t>
            </a:r>
            <a:r>
              <a:rPr lang="en-US" dirty="0"/>
              <a:t> de </a:t>
            </a:r>
            <a:r>
              <a:rPr lang="en-US" dirty="0" err="1"/>
              <a:t>Telecomunicaciones</a:t>
            </a:r>
            <a:r>
              <a:rPr lang="en-US" dirty="0"/>
              <a:t> </a:t>
            </a:r>
            <a:r>
              <a:rPr lang="en-US" dirty="0" err="1"/>
              <a:t>en</a:t>
            </a:r>
            <a:r>
              <a:rPr lang="en-US" dirty="0"/>
              <a:t> la Universidad </a:t>
            </a:r>
            <a:r>
              <a:rPr lang="en-US" dirty="0" err="1"/>
              <a:t>Politécnica</a:t>
            </a:r>
            <a:r>
              <a:rPr lang="en-US" dirty="0"/>
              <a:t> de Madrid. </a:t>
            </a:r>
            <a:r>
              <a:rPr lang="en-US" dirty="0" err="1"/>
              <a:t>Apasionado</a:t>
            </a:r>
            <a:r>
              <a:rPr lang="en-US" dirty="0"/>
              <a:t> </a:t>
            </a:r>
            <a:r>
              <a:rPr lang="en-US" dirty="0" err="1"/>
              <a:t>por</a:t>
            </a:r>
            <a:r>
              <a:rPr lang="en-US" dirty="0"/>
              <a:t> </a:t>
            </a:r>
            <a:r>
              <a:rPr lang="en-US" dirty="0" err="1"/>
              <a:t>seguir</a:t>
            </a:r>
            <a:r>
              <a:rPr lang="en-US" dirty="0"/>
              <a:t> </a:t>
            </a:r>
            <a:r>
              <a:rPr lang="en-US" dirty="0" err="1"/>
              <a:t>aprendiendo</a:t>
            </a:r>
            <a:r>
              <a:rPr lang="en-US" dirty="0"/>
              <a:t> día a día </a:t>
            </a:r>
            <a:r>
              <a:rPr lang="en-US" dirty="0" err="1"/>
              <a:t>nuevas</a:t>
            </a:r>
            <a:r>
              <a:rPr lang="en-US" dirty="0"/>
              <a:t> </a:t>
            </a:r>
            <a:r>
              <a:rPr lang="en-US" dirty="0" err="1"/>
              <a:t>tecnologías</a:t>
            </a:r>
            <a:r>
              <a:rPr lang="en-US" dirty="0"/>
              <a:t> y </a:t>
            </a:r>
            <a:r>
              <a:rPr lang="en-US" dirty="0" err="1"/>
              <a:t>métodos</a:t>
            </a:r>
            <a:r>
              <a:rPr lang="en-US" dirty="0"/>
              <a:t> para </a:t>
            </a:r>
            <a:r>
              <a:rPr lang="en-US" dirty="0" err="1"/>
              <a:t>desarrollar</a:t>
            </a:r>
            <a:r>
              <a:rPr lang="en-US" dirty="0"/>
              <a:t> </a:t>
            </a:r>
            <a:r>
              <a:rPr lang="en-US" dirty="0" err="1"/>
              <a:t>aplicaciones</a:t>
            </a:r>
            <a:r>
              <a:rPr lang="en-US" dirty="0"/>
              <a:t> </a:t>
            </a:r>
            <a:r>
              <a:rPr lang="en-US" dirty="0" err="1"/>
              <a:t>mantenibles</a:t>
            </a:r>
            <a:r>
              <a:rPr lang="en-US" dirty="0"/>
              <a:t> de </a:t>
            </a:r>
            <a:r>
              <a:rPr lang="en-US" dirty="0" err="1"/>
              <a:t>una</a:t>
            </a:r>
            <a:r>
              <a:rPr lang="en-US" dirty="0"/>
              <a:t> </a:t>
            </a:r>
            <a:r>
              <a:rPr lang="en-US" dirty="0" err="1"/>
              <a:t>manera</a:t>
            </a:r>
            <a:r>
              <a:rPr lang="en-US" dirty="0"/>
              <a:t> </a:t>
            </a:r>
            <a:r>
              <a:rPr lang="en-US" dirty="0" err="1"/>
              <a:t>eficiente</a:t>
            </a:r>
            <a:r>
              <a:rPr lang="en-US" dirty="0"/>
              <a:t>.</a:t>
            </a:r>
          </a:p>
          <a:p>
            <a:r>
              <a:rPr lang="en-US" dirty="0" err="1"/>
              <a:t>En</a:t>
            </a:r>
            <a:r>
              <a:rPr lang="en-US" dirty="0"/>
              <a:t> mi </a:t>
            </a:r>
            <a:r>
              <a:rPr lang="en-US" dirty="0" err="1"/>
              <a:t>tiempo</a:t>
            </a:r>
            <a:r>
              <a:rPr lang="en-US" dirty="0"/>
              <a:t> libre </a:t>
            </a:r>
            <a:r>
              <a:rPr lang="en-US" dirty="0" err="1"/>
              <a:t>practico</a:t>
            </a:r>
            <a:r>
              <a:rPr lang="en-US" dirty="0"/>
              <a:t> </a:t>
            </a:r>
            <a:r>
              <a:rPr lang="en-US" dirty="0" err="1"/>
              <a:t>percusión</a:t>
            </a:r>
            <a:r>
              <a:rPr lang="en-US" dirty="0"/>
              <a:t> </a:t>
            </a:r>
            <a:r>
              <a:rPr lang="en-US" dirty="0" err="1"/>
              <a:t>clásica</a:t>
            </a:r>
            <a:r>
              <a:rPr lang="en-US" dirty="0"/>
              <a:t>, y toco la </a:t>
            </a:r>
            <a:r>
              <a:rPr lang="en-US" dirty="0" err="1"/>
              <a:t>batería</a:t>
            </a:r>
            <a:r>
              <a:rPr lang="en-US" dirty="0"/>
              <a:t> </a:t>
            </a:r>
            <a:r>
              <a:rPr lang="en-US" dirty="0" err="1"/>
              <a:t>en</a:t>
            </a:r>
            <a:r>
              <a:rPr lang="en-US" dirty="0"/>
              <a:t> </a:t>
            </a:r>
            <a:r>
              <a:rPr lang="en-US" dirty="0" err="1"/>
              <a:t>varios</a:t>
            </a:r>
            <a:r>
              <a:rPr lang="en-US" dirty="0"/>
              <a:t> </a:t>
            </a:r>
            <a:r>
              <a:rPr lang="en-US" dirty="0" err="1"/>
              <a:t>grupos</a:t>
            </a:r>
            <a:r>
              <a:rPr lang="en-US" dirty="0"/>
              <a:t>. </a:t>
            </a:r>
            <a:r>
              <a:rPr lang="en-US" dirty="0" err="1"/>
              <a:t>También</a:t>
            </a:r>
            <a:r>
              <a:rPr lang="en-US" dirty="0"/>
              <a:t> me </a:t>
            </a:r>
            <a:r>
              <a:rPr lang="en-US" dirty="0" err="1"/>
              <a:t>encantan</a:t>
            </a:r>
            <a:r>
              <a:rPr lang="en-US" dirty="0"/>
              <a:t> </a:t>
            </a:r>
            <a:r>
              <a:rPr lang="en-US" dirty="0" err="1"/>
              <a:t>los</a:t>
            </a:r>
            <a:r>
              <a:rPr lang="en-US" dirty="0"/>
              <a:t> </a:t>
            </a:r>
            <a:r>
              <a:rPr lang="en-US" dirty="0" err="1"/>
              <a:t>videojuegos</a:t>
            </a:r>
            <a:r>
              <a:rPr lang="en-US" dirty="0"/>
              <a:t>.</a:t>
            </a:r>
            <a:endParaRPr lang="es-ES" dirty="0"/>
          </a:p>
        </p:txBody>
      </p:sp>
    </p:spTree>
    <p:extLst>
      <p:ext uri="{BB962C8B-B14F-4D97-AF65-F5344CB8AC3E}">
        <p14:creationId xmlns:p14="http://schemas.microsoft.com/office/powerpoint/2010/main" val="1444623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s-ES" dirty="0">
                <a:solidFill>
                  <a:schemeClr val="accent1"/>
                </a:solidFill>
              </a:rPr>
              <a:t>Multiplataforma: </a:t>
            </a:r>
            <a:r>
              <a:rPr lang="es-ES" dirty="0"/>
              <a:t>.NET da soporte a los tres principales sistemas operativos: Linux, Windows y OS X.</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t>Las librerías .NET 6 pueden ejecutarse sin modificaciones en el código fuente en los sistemas operativos compatibles</a:t>
            </a:r>
          </a:p>
          <a:p>
            <a:r>
              <a:rPr lang="es-ES" sz="2000" dirty="0"/>
              <a:t>Las aplicaciones deben recompilarse por entorno</a:t>
            </a:r>
          </a:p>
          <a:p>
            <a:r>
              <a:rPr lang="es-ES" sz="2000" dirty="0"/>
              <a:t>Los usuarios pueden elegir el mejor entorno compatible con .NET 6 para sus aplicaciones</a:t>
            </a:r>
          </a:p>
          <a:p>
            <a:endParaRPr lang="en-ES" dirty="0"/>
          </a:p>
        </p:txBody>
      </p:sp>
      <p:pic>
        <p:nvPicPr>
          <p:cNvPr id="2" name="object 2">
            <a:extLst>
              <a:ext uri="{FF2B5EF4-FFF2-40B4-BE49-F238E27FC236}">
                <a16:creationId xmlns:a16="http://schemas.microsoft.com/office/drawing/2014/main" id="{5CB9C3A6-1808-552F-E752-D11F245E46D5}"/>
              </a:ext>
            </a:extLst>
          </p:cNvPr>
          <p:cNvPicPr/>
          <p:nvPr/>
        </p:nvPicPr>
        <p:blipFill>
          <a:blip r:embed="rId2" cstate="print"/>
          <a:stretch>
            <a:fillRect/>
          </a:stretch>
        </p:blipFill>
        <p:spPr>
          <a:xfrm>
            <a:off x="9125338" y="401596"/>
            <a:ext cx="2695303" cy="1756389"/>
          </a:xfrm>
          <a:prstGeom prst="rect">
            <a:avLst/>
          </a:prstGeom>
        </p:spPr>
      </p:pic>
    </p:spTree>
    <p:extLst>
      <p:ext uri="{BB962C8B-B14F-4D97-AF65-F5344CB8AC3E}">
        <p14:creationId xmlns:p14="http://schemas.microsoft.com/office/powerpoint/2010/main" val="3070994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s-ES" dirty="0">
                <a:solidFill>
                  <a:schemeClr val="accent1"/>
                </a:solidFill>
              </a:rPr>
              <a:t>Código abierto: </a:t>
            </a:r>
            <a:r>
              <a:rPr lang="es-ES" dirty="0"/>
              <a:t>.NET está disponible en </a:t>
            </a:r>
            <a:r>
              <a:rPr lang="es-ES" dirty="0" err="1"/>
              <a:t>Github</a:t>
            </a:r>
            <a:r>
              <a:rPr lang="es-ES" dirty="0"/>
              <a:t> https://github.com/dotnet</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t>Licencias permisivas (MIT y Apache 2)</a:t>
            </a:r>
          </a:p>
          <a:p>
            <a:r>
              <a:rPr lang="es-ES" sz="2000" dirty="0"/>
              <a:t>También hace uso de un conjunto significativo de dependencias de la industria de código abierto</a:t>
            </a:r>
          </a:p>
          <a:p>
            <a:r>
              <a:rPr lang="es-ES" sz="2000" dirty="0"/>
              <a:t>Ser OSS (Open </a:t>
            </a:r>
            <a:r>
              <a:rPr lang="es-ES" sz="2000" dirty="0" err="1"/>
              <a:t>Source</a:t>
            </a:r>
            <a:r>
              <a:rPr lang="es-ES" sz="2000" dirty="0"/>
              <a:t> Software) es fundamental para tener una comunidad próspera más "imprescindible" para muchas organizaciones donde OSS es parte de su estrategia de desarrollo</a:t>
            </a:r>
          </a:p>
          <a:p>
            <a:r>
              <a:rPr lang="es-ES" sz="2000" dirty="0"/>
              <a:t>Colaboración por parte de la comunidad</a:t>
            </a:r>
            <a:endParaRPr lang="en-ES" dirty="0"/>
          </a:p>
        </p:txBody>
      </p:sp>
      <p:pic>
        <p:nvPicPr>
          <p:cNvPr id="3" name="object 4">
            <a:extLst>
              <a:ext uri="{FF2B5EF4-FFF2-40B4-BE49-F238E27FC236}">
                <a16:creationId xmlns:a16="http://schemas.microsoft.com/office/drawing/2014/main" id="{DE36DEBB-30AA-334C-9694-4E705C948132}"/>
              </a:ext>
            </a:extLst>
          </p:cNvPr>
          <p:cNvPicPr/>
          <p:nvPr/>
        </p:nvPicPr>
        <p:blipFill>
          <a:blip r:embed="rId2" cstate="print"/>
          <a:stretch>
            <a:fillRect/>
          </a:stretch>
        </p:blipFill>
        <p:spPr>
          <a:xfrm>
            <a:off x="8149717" y="581062"/>
            <a:ext cx="3652564" cy="669282"/>
          </a:xfrm>
          <a:prstGeom prst="rect">
            <a:avLst/>
          </a:prstGeom>
        </p:spPr>
      </p:pic>
    </p:spTree>
    <p:extLst>
      <p:ext uri="{BB962C8B-B14F-4D97-AF65-F5344CB8AC3E}">
        <p14:creationId xmlns:p14="http://schemas.microsoft.com/office/powerpoint/2010/main" val="1658354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9682131" cy="651610"/>
          </a:xfrm>
        </p:spPr>
        <p:txBody>
          <a:bodyPr/>
          <a:lstStyle/>
          <a:p>
            <a:r>
              <a:rPr lang="es-ES" dirty="0">
                <a:solidFill>
                  <a:schemeClr val="accent1"/>
                </a:solidFill>
              </a:rPr>
              <a:t>Natural </a:t>
            </a:r>
            <a:r>
              <a:rPr lang="es-ES" dirty="0" err="1">
                <a:solidFill>
                  <a:schemeClr val="accent1"/>
                </a:solidFill>
              </a:rPr>
              <a:t>Acquisition</a:t>
            </a:r>
            <a:r>
              <a:rPr lang="es-ES" dirty="0">
                <a:solidFill>
                  <a:schemeClr val="accent1"/>
                </a:solidFill>
              </a:rPr>
              <a:t>: </a:t>
            </a:r>
            <a:r>
              <a:rPr lang="es-ES" dirty="0"/>
              <a:t>.NET Core está distribuido en una serie de paquetes </a:t>
            </a:r>
            <a:r>
              <a:rPr lang="es-ES" dirty="0" err="1"/>
              <a:t>Nuget</a:t>
            </a:r>
            <a:r>
              <a:rPr lang="es-ES" dirty="0"/>
              <a:t> que el usuario puede escoger acorde a sus necesidades.</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Nuget</a:t>
            </a:r>
            <a:r>
              <a:rPr lang="es-ES" sz="2000" dirty="0"/>
              <a:t> como gestor de paquetes de .NET</a:t>
            </a:r>
          </a:p>
          <a:p>
            <a:r>
              <a:rPr lang="es-ES" sz="2000" dirty="0"/>
              <a:t>El </a:t>
            </a:r>
            <a:r>
              <a:rPr lang="es-ES" sz="2000" dirty="0" err="1"/>
              <a:t>runtime</a:t>
            </a:r>
            <a:r>
              <a:rPr lang="es-ES" sz="2000" dirty="0"/>
              <a:t> y la base del </a:t>
            </a:r>
            <a:r>
              <a:rPr lang="es-ES" sz="2000" dirty="0" err="1"/>
              <a:t>framework</a:t>
            </a:r>
            <a:r>
              <a:rPr lang="es-ES" sz="2000" dirty="0"/>
              <a:t> se pueden obtener en OS-</a:t>
            </a:r>
            <a:r>
              <a:rPr lang="es-ES" sz="2000" dirty="0" err="1"/>
              <a:t>specific</a:t>
            </a:r>
            <a:r>
              <a:rPr lang="es-ES" sz="2000" dirty="0"/>
              <a:t> </a:t>
            </a:r>
            <a:r>
              <a:rPr lang="es-ES" sz="2000" dirty="0" err="1"/>
              <a:t>package</a:t>
            </a:r>
            <a:r>
              <a:rPr lang="es-ES" sz="2000" dirty="0"/>
              <a:t> managers</a:t>
            </a:r>
          </a:p>
          <a:p>
            <a:r>
              <a:rPr lang="es-ES" sz="2000" dirty="0"/>
              <a:t>Docker </a:t>
            </a:r>
            <a:r>
              <a:rPr lang="es-ES" sz="2000" dirty="0" err="1"/>
              <a:t>images</a:t>
            </a:r>
            <a:r>
              <a:rPr lang="es-ES" sz="2000" dirty="0"/>
              <a:t> disponibles en </a:t>
            </a:r>
            <a:r>
              <a:rPr lang="es-ES" sz="2000" dirty="0" err="1"/>
              <a:t>docker</a:t>
            </a:r>
            <a:r>
              <a:rPr lang="es-ES" sz="2000" dirty="0"/>
              <a:t> </a:t>
            </a:r>
            <a:r>
              <a:rPr lang="es-ES" sz="2000" dirty="0" err="1"/>
              <a:t>hub</a:t>
            </a:r>
            <a:endParaRPr lang="es-ES" sz="2000" dirty="0"/>
          </a:p>
          <a:p>
            <a:r>
              <a:rPr lang="es-ES" sz="2000" dirty="0"/>
              <a:t>Las librerías del </a:t>
            </a:r>
            <a:r>
              <a:rPr lang="es-ES" sz="2000" dirty="0" err="1"/>
              <a:t>framework</a:t>
            </a:r>
            <a:r>
              <a:rPr lang="es-ES" sz="2000" dirty="0"/>
              <a:t> de alto nivel están disponibles en </a:t>
            </a:r>
            <a:r>
              <a:rPr lang="es-ES" sz="2000" dirty="0" err="1"/>
              <a:t>Nuget</a:t>
            </a:r>
            <a:endParaRPr lang="es-ES" sz="2000" dirty="0"/>
          </a:p>
          <a:p>
            <a:r>
              <a:rPr lang="es-ES" sz="2000" dirty="0"/>
              <a:t>Amplio catálogo de librerías de terceros</a:t>
            </a:r>
          </a:p>
        </p:txBody>
      </p:sp>
      <p:pic>
        <p:nvPicPr>
          <p:cNvPr id="8" name="object 4">
            <a:extLst>
              <a:ext uri="{FF2B5EF4-FFF2-40B4-BE49-F238E27FC236}">
                <a16:creationId xmlns:a16="http://schemas.microsoft.com/office/drawing/2014/main" id="{E0EB4466-B577-745F-687B-6A622ACB4EB7}"/>
              </a:ext>
            </a:extLst>
          </p:cNvPr>
          <p:cNvPicPr/>
          <p:nvPr/>
        </p:nvPicPr>
        <p:blipFill>
          <a:blip r:embed="rId2" cstate="print"/>
          <a:stretch>
            <a:fillRect/>
          </a:stretch>
        </p:blipFill>
        <p:spPr>
          <a:xfrm>
            <a:off x="7801914" y="311243"/>
            <a:ext cx="3989831" cy="1195132"/>
          </a:xfrm>
          <a:prstGeom prst="rect">
            <a:avLst/>
          </a:prstGeom>
        </p:spPr>
      </p:pic>
    </p:spTree>
    <p:extLst>
      <p:ext uri="{BB962C8B-B14F-4D97-AF65-F5344CB8AC3E}">
        <p14:creationId xmlns:p14="http://schemas.microsoft.com/office/powerpoint/2010/main" val="1364855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10391258" cy="651610"/>
          </a:xfrm>
        </p:spPr>
        <p:txBody>
          <a:bodyPr/>
          <a:lstStyle/>
          <a:p>
            <a:r>
              <a:rPr lang="es-ES" dirty="0">
                <a:solidFill>
                  <a:schemeClr val="accent1"/>
                </a:solidFill>
              </a:rPr>
              <a:t>Rendimiento: </a:t>
            </a:r>
            <a:r>
              <a:rPr lang="es-ES" dirty="0"/>
              <a:t>El rendimiento de .NET en las últimas versiones ha mejorado significativamente, para llegar a ser </a:t>
            </a:r>
            <a:r>
              <a:rPr lang="es-ES" dirty="0">
                <a:hlinkClick r:id="rId2"/>
              </a:rPr>
              <a:t>uno de los </a:t>
            </a:r>
            <a:r>
              <a:rPr lang="es-ES" dirty="0" err="1">
                <a:hlinkClick r:id="rId2"/>
              </a:rPr>
              <a:t>frameworks</a:t>
            </a:r>
            <a:r>
              <a:rPr lang="es-ES" dirty="0">
                <a:hlinkClick r:id="rId2"/>
              </a:rPr>
              <a:t> más rápidos</a:t>
            </a:r>
            <a:endParaRPr lang="es-ES" dirty="0"/>
          </a:p>
          <a:p>
            <a:endParaRPr lang="en-ES" dirty="0"/>
          </a:p>
        </p:txBody>
      </p:sp>
      <p:pic>
        <p:nvPicPr>
          <p:cNvPr id="10" name="Imagen 9">
            <a:extLst>
              <a:ext uri="{FF2B5EF4-FFF2-40B4-BE49-F238E27FC236}">
                <a16:creationId xmlns:a16="http://schemas.microsoft.com/office/drawing/2014/main" id="{7D6A2674-EDFF-F162-3E88-C700F869F441}"/>
              </a:ext>
            </a:extLst>
          </p:cNvPr>
          <p:cNvPicPr>
            <a:picLocks noChangeAspect="1"/>
          </p:cNvPicPr>
          <p:nvPr/>
        </p:nvPicPr>
        <p:blipFill>
          <a:blip r:embed="rId3"/>
          <a:stretch>
            <a:fillRect/>
          </a:stretch>
        </p:blipFill>
        <p:spPr>
          <a:xfrm>
            <a:off x="2651453" y="3536343"/>
            <a:ext cx="6889094" cy="2980858"/>
          </a:xfrm>
          <a:prstGeom prst="rect">
            <a:avLst/>
          </a:prstGeom>
        </p:spPr>
      </p:pic>
    </p:spTree>
    <p:extLst>
      <p:ext uri="{BB962C8B-B14F-4D97-AF65-F5344CB8AC3E}">
        <p14:creationId xmlns:p14="http://schemas.microsoft.com/office/powerpoint/2010/main" val="1360440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pic>
        <p:nvPicPr>
          <p:cNvPr id="2" name="object 3">
            <a:extLst>
              <a:ext uri="{FF2B5EF4-FFF2-40B4-BE49-F238E27FC236}">
                <a16:creationId xmlns:a16="http://schemas.microsoft.com/office/drawing/2014/main" id="{8B354086-19C3-6F5D-1D1D-520A40524473}"/>
              </a:ext>
            </a:extLst>
          </p:cNvPr>
          <p:cNvPicPr/>
          <p:nvPr/>
        </p:nvPicPr>
        <p:blipFill rotWithShape="1">
          <a:blip r:embed="rId2" cstate="print"/>
          <a:srcRect b="10151"/>
          <a:stretch/>
        </p:blipFill>
        <p:spPr>
          <a:xfrm>
            <a:off x="2048256" y="2519824"/>
            <a:ext cx="8095488" cy="3912078"/>
          </a:xfrm>
          <a:prstGeom prst="rect">
            <a:avLst/>
          </a:prstGeom>
        </p:spPr>
      </p:pic>
    </p:spTree>
    <p:extLst>
      <p:ext uri="{BB962C8B-B14F-4D97-AF65-F5344CB8AC3E}">
        <p14:creationId xmlns:p14="http://schemas.microsoft.com/office/powerpoint/2010/main" val="4025278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10391258" cy="651610"/>
          </a:xfrm>
        </p:spPr>
        <p:txBody>
          <a:bodyPr/>
          <a:lstStyle/>
          <a:p>
            <a:r>
              <a:rPr lang="es-ES" dirty="0">
                <a:solidFill>
                  <a:schemeClr val="accent1"/>
                </a:solidFill>
              </a:rPr>
              <a:t>Moderno: </a:t>
            </a:r>
            <a:r>
              <a:rPr lang="es-ES" dirty="0" err="1"/>
              <a:t>.Net</a:t>
            </a:r>
            <a:r>
              <a:rPr lang="es-ES" dirty="0"/>
              <a:t> 6 tiene como lenguaje de programación principal C#, uno de los</a:t>
            </a:r>
          </a:p>
          <a:p>
            <a:r>
              <a:rPr lang="es-ES" dirty="0"/>
              <a:t>lenguajes más modernos que existen.</a:t>
            </a:r>
          </a:p>
          <a:p>
            <a:endParaRPr lang="en-ES" dirty="0"/>
          </a:p>
        </p:txBody>
      </p:sp>
      <p:pic>
        <p:nvPicPr>
          <p:cNvPr id="2" name="object 4">
            <a:extLst>
              <a:ext uri="{FF2B5EF4-FFF2-40B4-BE49-F238E27FC236}">
                <a16:creationId xmlns:a16="http://schemas.microsoft.com/office/drawing/2014/main" id="{9D951CD4-1C1C-A9B2-AD71-57B9003E9BC9}"/>
              </a:ext>
            </a:extLst>
          </p:cNvPr>
          <p:cNvPicPr/>
          <p:nvPr/>
        </p:nvPicPr>
        <p:blipFill>
          <a:blip r:embed="rId2" cstate="print"/>
          <a:stretch>
            <a:fillRect/>
          </a:stretch>
        </p:blipFill>
        <p:spPr>
          <a:xfrm>
            <a:off x="6115050" y="3054853"/>
            <a:ext cx="5372100" cy="3523496"/>
          </a:xfrm>
          <a:prstGeom prst="rect">
            <a:avLst/>
          </a:prstGeom>
        </p:spPr>
      </p:pic>
      <p:sp>
        <p:nvSpPr>
          <p:cNvPr id="3" name="Text Placeholder 5">
            <a:extLst>
              <a:ext uri="{FF2B5EF4-FFF2-40B4-BE49-F238E27FC236}">
                <a16:creationId xmlns:a16="http://schemas.microsoft.com/office/drawing/2014/main" id="{868658D8-2161-B279-593E-CB84CA99F5F2}"/>
              </a:ext>
            </a:extLst>
          </p:cNvPr>
          <p:cNvSpPr>
            <a:spLocks noGrp="1"/>
          </p:cNvSpPr>
          <p:nvPr>
            <p:ph type="body" sz="quarter" idx="14"/>
          </p:nvPr>
        </p:nvSpPr>
        <p:spPr>
          <a:xfrm>
            <a:off x="911225" y="3428999"/>
            <a:ext cx="4942180" cy="3071327"/>
          </a:xfrm>
        </p:spPr>
        <p:txBody>
          <a:bodyPr/>
          <a:lstStyle/>
          <a:p>
            <a:r>
              <a:rPr lang="es-ES" sz="2000" dirty="0"/>
              <a:t>En evolución constante</a:t>
            </a:r>
          </a:p>
          <a:p>
            <a:r>
              <a:rPr lang="es-ES" sz="2000" dirty="0"/>
              <a:t>Comunidad de desarrolladores implicada en su evolución</a:t>
            </a:r>
          </a:p>
          <a:p>
            <a:r>
              <a:rPr lang="es-ES" sz="2000" dirty="0"/>
              <a:t>C# 10 se lanzó en 2021</a:t>
            </a:r>
          </a:p>
          <a:p>
            <a:r>
              <a:rPr lang="es-ES" sz="2000" dirty="0"/>
              <a:t>C# 11 está en “</a:t>
            </a:r>
            <a:r>
              <a:rPr lang="es-ES" sz="2000" dirty="0" err="1"/>
              <a:t>preview</a:t>
            </a:r>
            <a:r>
              <a:rPr lang="es-ES" sz="2000" dirty="0"/>
              <a:t>”, se lanzará en 2022</a:t>
            </a:r>
          </a:p>
          <a:p>
            <a:r>
              <a:rPr lang="es-ES" sz="2000" dirty="0"/>
              <a:t>C# compila a un lenguaje intermedio, que se optimiza en tiempo de ejecución para cada OS</a:t>
            </a:r>
          </a:p>
        </p:txBody>
      </p:sp>
    </p:spTree>
    <p:extLst>
      <p:ext uri="{BB962C8B-B14F-4D97-AF65-F5344CB8AC3E}">
        <p14:creationId xmlns:p14="http://schemas.microsoft.com/office/powerpoint/2010/main" val="859475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Evolución</a:t>
            </a:r>
            <a:r>
              <a:rPr lang="en-US" dirty="0"/>
              <a:t> de .NET</a:t>
            </a:r>
            <a:endParaRPr lang="en-ES" dirty="0"/>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463282"/>
            <a:ext cx="7777163" cy="3881956"/>
          </a:xfrm>
        </p:spPr>
        <p:txBody>
          <a:bodyPr/>
          <a:lstStyle/>
          <a:p>
            <a:r>
              <a:rPr lang="en-US" sz="2400" dirty="0"/>
              <a:t>La version 1.0 de .NET Framework se </a:t>
            </a:r>
            <a:r>
              <a:rPr lang="en-US" sz="2400" dirty="0" err="1"/>
              <a:t>lanza</a:t>
            </a:r>
            <a:r>
              <a:rPr lang="en-US" sz="2400" dirty="0"/>
              <a:t> </a:t>
            </a:r>
            <a:r>
              <a:rPr lang="en-US" sz="2400" dirty="0" err="1"/>
              <a:t>en</a:t>
            </a:r>
            <a:r>
              <a:rPr lang="en-US" sz="2400" dirty="0"/>
              <a:t> 2002 (solo Windows)</a:t>
            </a:r>
          </a:p>
          <a:p>
            <a:r>
              <a:rPr lang="en-US" sz="2400" dirty="0"/>
              <a:t>La version 1.0 de .NET Core se </a:t>
            </a:r>
            <a:r>
              <a:rPr lang="en-US" sz="2400" dirty="0" err="1"/>
              <a:t>lanza</a:t>
            </a:r>
            <a:r>
              <a:rPr lang="en-US" sz="2400" dirty="0"/>
              <a:t> </a:t>
            </a:r>
            <a:r>
              <a:rPr lang="en-US" sz="2400" dirty="0" err="1"/>
              <a:t>en</a:t>
            </a:r>
            <a:r>
              <a:rPr lang="en-US" sz="2400" dirty="0"/>
              <a:t> 2016 (</a:t>
            </a:r>
            <a:r>
              <a:rPr lang="en-US" sz="2400" dirty="0" err="1"/>
              <a:t>Multiplataforma</a:t>
            </a:r>
            <a:r>
              <a:rPr lang="en-US" sz="2400" dirty="0"/>
              <a:t>)</a:t>
            </a:r>
          </a:p>
          <a:p>
            <a:r>
              <a:rPr lang="en-US" sz="2400" dirty="0"/>
              <a:t>.NET 5 </a:t>
            </a:r>
            <a:r>
              <a:rPr lang="en-US" sz="2400" dirty="0" err="1"/>
              <a:t>unifica</a:t>
            </a:r>
            <a:r>
              <a:rPr lang="en-US" sz="2400" dirty="0"/>
              <a:t> </a:t>
            </a:r>
            <a:r>
              <a:rPr lang="en-US" sz="2400" dirty="0" err="1"/>
              <a:t>por</a:t>
            </a:r>
            <a:r>
              <a:rPr lang="en-US" sz="2400" dirty="0"/>
              <a:t> </a:t>
            </a:r>
            <a:r>
              <a:rPr lang="en-US" sz="2400" dirty="0" err="1"/>
              <a:t>completo</a:t>
            </a:r>
            <a:r>
              <a:rPr lang="en-US" sz="2400" dirty="0"/>
              <a:t> ambos frameworks </a:t>
            </a:r>
            <a:r>
              <a:rPr lang="en-US" sz="2400" dirty="0" err="1"/>
              <a:t>en</a:t>
            </a:r>
            <a:r>
              <a:rPr lang="en-US" sz="2400" dirty="0"/>
              <a:t> 2020</a:t>
            </a:r>
          </a:p>
          <a:p>
            <a:r>
              <a:rPr lang="en-US" sz="2400" dirty="0"/>
              <a:t>De </a:t>
            </a:r>
            <a:r>
              <a:rPr lang="en-US" sz="2400" dirty="0" err="1"/>
              <a:t>ahora</a:t>
            </a:r>
            <a:r>
              <a:rPr lang="en-US" sz="2400" dirty="0"/>
              <a:t> </a:t>
            </a:r>
            <a:r>
              <a:rPr lang="en-US" sz="2400" dirty="0" err="1"/>
              <a:t>en</a:t>
            </a:r>
            <a:r>
              <a:rPr lang="en-US" sz="2400" dirty="0"/>
              <a:t> </a:t>
            </a:r>
            <a:r>
              <a:rPr lang="en-US" sz="2400" dirty="0" err="1"/>
              <a:t>adelante</a:t>
            </a:r>
            <a:r>
              <a:rPr lang="en-US" sz="2400" dirty="0"/>
              <a:t>, </a:t>
            </a:r>
            <a:r>
              <a:rPr lang="en-US" sz="2400" dirty="0" err="1"/>
              <a:t>soporte</a:t>
            </a:r>
            <a:r>
              <a:rPr lang="en-US" sz="2400" dirty="0"/>
              <a:t> </a:t>
            </a:r>
            <a:r>
              <a:rPr lang="en-US" sz="2400" dirty="0" err="1"/>
              <a:t>básico</a:t>
            </a:r>
            <a:r>
              <a:rPr lang="en-US" sz="2400" dirty="0"/>
              <a:t> para .NET Framework 4.8.</a:t>
            </a:r>
          </a:p>
          <a:p>
            <a:r>
              <a:rPr lang="en-US" sz="2400" dirty="0" err="1"/>
              <a:t>Todo</a:t>
            </a:r>
            <a:r>
              <a:rPr lang="en-US" sz="2400" dirty="0"/>
              <a:t> </a:t>
            </a:r>
            <a:r>
              <a:rPr lang="en-US" sz="2400" dirty="0" err="1"/>
              <a:t>el</a:t>
            </a:r>
            <a:r>
              <a:rPr lang="en-US" sz="2400" dirty="0"/>
              <a:t> nuevo </a:t>
            </a:r>
            <a:r>
              <a:rPr lang="en-US" sz="2400" dirty="0" err="1"/>
              <a:t>desarrollo</a:t>
            </a:r>
            <a:r>
              <a:rPr lang="en-US" sz="2400" dirty="0"/>
              <a:t> </a:t>
            </a:r>
            <a:r>
              <a:rPr lang="en-US" sz="2400" dirty="0" err="1"/>
              <a:t>centrado</a:t>
            </a:r>
            <a:r>
              <a:rPr lang="en-US" sz="2400" dirty="0"/>
              <a:t> </a:t>
            </a:r>
            <a:r>
              <a:rPr lang="en-US" sz="2400" dirty="0" err="1"/>
              <a:t>en</a:t>
            </a:r>
            <a:r>
              <a:rPr lang="en-US" sz="2400" dirty="0"/>
              <a:t> .NET</a:t>
            </a:r>
          </a:p>
        </p:txBody>
      </p:sp>
    </p:spTree>
    <p:extLst>
      <p:ext uri="{BB962C8B-B14F-4D97-AF65-F5344CB8AC3E}">
        <p14:creationId xmlns:p14="http://schemas.microsoft.com/office/powerpoint/2010/main" val="1149126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Evolución</a:t>
            </a:r>
            <a:r>
              <a:rPr lang="en-US" dirty="0"/>
              <a:t> de .NET</a:t>
            </a:r>
            <a:endParaRPr lang="en-ES" dirty="0"/>
          </a:p>
        </p:txBody>
      </p:sp>
      <p:pic>
        <p:nvPicPr>
          <p:cNvPr id="3" name="Imagen 2">
            <a:extLst>
              <a:ext uri="{FF2B5EF4-FFF2-40B4-BE49-F238E27FC236}">
                <a16:creationId xmlns:a16="http://schemas.microsoft.com/office/drawing/2014/main" id="{35C611EB-90A9-476F-1484-412A522E553A}"/>
              </a:ext>
            </a:extLst>
          </p:cNvPr>
          <p:cNvPicPr>
            <a:picLocks noChangeAspect="1"/>
          </p:cNvPicPr>
          <p:nvPr/>
        </p:nvPicPr>
        <p:blipFill>
          <a:blip r:embed="rId2"/>
          <a:stretch>
            <a:fillRect/>
          </a:stretch>
        </p:blipFill>
        <p:spPr>
          <a:xfrm>
            <a:off x="980789" y="2511717"/>
            <a:ext cx="10230421" cy="2916239"/>
          </a:xfrm>
          <a:prstGeom prst="rect">
            <a:avLst/>
          </a:prstGeom>
        </p:spPr>
      </p:pic>
    </p:spTree>
    <p:extLst>
      <p:ext uri="{BB962C8B-B14F-4D97-AF65-F5344CB8AC3E}">
        <p14:creationId xmlns:p14="http://schemas.microsoft.com/office/powerpoint/2010/main" val="3410211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D19CA5A-FBE5-7D40-AA0F-5E15AA576307}"/>
              </a:ext>
            </a:extLst>
          </p:cNvPr>
          <p:cNvSpPr>
            <a:spLocks noGrp="1"/>
          </p:cNvSpPr>
          <p:nvPr>
            <p:ph type="body" sz="quarter" idx="12"/>
          </p:nvPr>
        </p:nvSpPr>
        <p:spPr/>
        <p:txBody>
          <a:bodyPr/>
          <a:lstStyle/>
          <a:p>
            <a:r>
              <a:rPr lang="en-US" dirty="0" err="1"/>
              <a:t>Instalación</a:t>
            </a:r>
            <a:r>
              <a:rPr lang="en-US" dirty="0"/>
              <a:t> de .NET 6</a:t>
            </a:r>
            <a:endParaRPr lang="en-ES" dirty="0"/>
          </a:p>
        </p:txBody>
      </p:sp>
      <p:sp>
        <p:nvSpPr>
          <p:cNvPr id="6" name="Text Placeholder 5">
            <a:extLst>
              <a:ext uri="{FF2B5EF4-FFF2-40B4-BE49-F238E27FC236}">
                <a16:creationId xmlns:a16="http://schemas.microsoft.com/office/drawing/2014/main" id="{3E41035D-B411-5647-A7E4-2B7120CEE77D}"/>
              </a:ext>
            </a:extLst>
          </p:cNvPr>
          <p:cNvSpPr>
            <a:spLocks noGrp="1"/>
          </p:cNvSpPr>
          <p:nvPr>
            <p:ph type="body" sz="quarter" idx="13"/>
          </p:nvPr>
        </p:nvSpPr>
        <p:spPr/>
        <p:txBody>
          <a:bodyPr/>
          <a:lstStyle/>
          <a:p>
            <a:r>
              <a:rPr lang="es-ES" dirty="0"/>
              <a:t>Instalar Net Core es tan fácil como ir a la página de </a:t>
            </a:r>
            <a:r>
              <a:rPr lang="es-ES" dirty="0">
                <a:solidFill>
                  <a:schemeClr val="accent1"/>
                </a:solidFill>
                <a:hlinkClick r:id="rId2">
                  <a:extLst>
                    <a:ext uri="{A12FA001-AC4F-418D-AE19-62706E023703}">
                      <ahyp:hlinkClr xmlns:ahyp="http://schemas.microsoft.com/office/drawing/2018/hyperlinkcolor" val="tx"/>
                    </a:ext>
                  </a:extLst>
                </a:hlinkClick>
              </a:rPr>
              <a:t>descarga</a:t>
            </a:r>
            <a:r>
              <a:rPr lang="es-ES" dirty="0"/>
              <a:t> del </a:t>
            </a:r>
            <a:r>
              <a:rPr lang="es-ES" dirty="0" err="1"/>
              <a:t>framework</a:t>
            </a:r>
            <a:endParaRPr lang="es-ES" dirty="0"/>
          </a:p>
          <a:p>
            <a:endParaRPr lang="en-ES" dirty="0"/>
          </a:p>
        </p:txBody>
      </p:sp>
      <p:sp>
        <p:nvSpPr>
          <p:cNvPr id="3" name="Text Placeholder 2">
            <a:extLst>
              <a:ext uri="{FF2B5EF4-FFF2-40B4-BE49-F238E27FC236}">
                <a16:creationId xmlns:a16="http://schemas.microsoft.com/office/drawing/2014/main" id="{2D111413-25F9-9B42-B7D7-D6F48D881A54}"/>
              </a:ext>
            </a:extLst>
          </p:cNvPr>
          <p:cNvSpPr>
            <a:spLocks noGrp="1"/>
          </p:cNvSpPr>
          <p:nvPr>
            <p:ph type="body" sz="quarter" idx="14"/>
          </p:nvPr>
        </p:nvSpPr>
        <p:spPr>
          <a:xfrm>
            <a:off x="911223" y="3429000"/>
            <a:ext cx="5005389" cy="2916238"/>
          </a:xfrm>
        </p:spPr>
        <p:txBody>
          <a:bodyPr/>
          <a:lstStyle/>
          <a:p>
            <a:r>
              <a:rPr lang="es-ES" sz="2000" dirty="0">
                <a:solidFill>
                  <a:schemeClr val="accent1"/>
                </a:solidFill>
              </a:rPr>
              <a:t>SDK: </a:t>
            </a:r>
            <a:r>
              <a:rPr lang="es-ES" sz="2000" dirty="0"/>
              <a:t>Son las herramientas para desarrolladores de .NET</a:t>
            </a:r>
          </a:p>
          <a:p>
            <a:r>
              <a:rPr lang="es-ES" sz="2000" dirty="0" err="1">
                <a:solidFill>
                  <a:schemeClr val="accent1"/>
                </a:solidFill>
              </a:rPr>
              <a:t>Runtime</a:t>
            </a:r>
            <a:r>
              <a:rPr lang="es-ES" sz="2000" dirty="0">
                <a:solidFill>
                  <a:schemeClr val="accent1"/>
                </a:solidFill>
              </a:rPr>
              <a:t>:</a:t>
            </a:r>
            <a:r>
              <a:rPr lang="es-ES" sz="2000" dirty="0"/>
              <a:t> Son los binarios que necesitamos instalar en una máquina que queramos que corra una aplicación .NET</a:t>
            </a:r>
          </a:p>
          <a:p>
            <a:endParaRPr lang="en-ES" dirty="0"/>
          </a:p>
        </p:txBody>
      </p:sp>
      <p:pic>
        <p:nvPicPr>
          <p:cNvPr id="2" name="object 4">
            <a:extLst>
              <a:ext uri="{FF2B5EF4-FFF2-40B4-BE49-F238E27FC236}">
                <a16:creationId xmlns:a16="http://schemas.microsoft.com/office/drawing/2014/main" id="{ACE512A8-D108-3C78-FB81-4042875B7241}"/>
              </a:ext>
            </a:extLst>
          </p:cNvPr>
          <p:cNvPicPr/>
          <p:nvPr/>
        </p:nvPicPr>
        <p:blipFill>
          <a:blip r:embed="rId3" cstate="print"/>
          <a:stretch>
            <a:fillRect/>
          </a:stretch>
        </p:blipFill>
        <p:spPr>
          <a:xfrm>
            <a:off x="6275389" y="3429000"/>
            <a:ext cx="4777695" cy="2312926"/>
          </a:xfrm>
          <a:prstGeom prst="rect">
            <a:avLst/>
          </a:prstGeom>
        </p:spPr>
      </p:pic>
    </p:spTree>
    <p:extLst>
      <p:ext uri="{BB962C8B-B14F-4D97-AF65-F5344CB8AC3E}">
        <p14:creationId xmlns:p14="http://schemas.microsoft.com/office/powerpoint/2010/main" val="2181408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Soluciones</a:t>
            </a:r>
            <a:r>
              <a:rPr lang="en-US" dirty="0"/>
              <a:t> y </a:t>
            </a:r>
            <a:r>
              <a:rPr lang="en-US" dirty="0" err="1"/>
              <a:t>projectos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a:t>La solución engloba todos los proyectos</a:t>
            </a:r>
          </a:p>
          <a:p>
            <a:r>
              <a:rPr lang="es-ES" sz="2000" dirty="0"/>
              <a:t>Los proyectos pueden tener referencias de otros proyectos</a:t>
            </a:r>
          </a:p>
          <a:p>
            <a:r>
              <a:rPr lang="es-ES" sz="2000" dirty="0"/>
              <a:t>No se pueden dar referencias circulares</a:t>
            </a:r>
          </a:p>
          <a:p>
            <a:r>
              <a:rPr lang="es-ES" sz="2000" dirty="0"/>
              <a:t>Los proyectos de tipo librería de clases no se pueden ejecutar, solo están para ser referenciados</a:t>
            </a:r>
          </a:p>
          <a:p>
            <a:endParaRPr lang="en-ES" dirty="0"/>
          </a:p>
        </p:txBody>
      </p:sp>
      <p:pic>
        <p:nvPicPr>
          <p:cNvPr id="3" name="object 4">
            <a:extLst>
              <a:ext uri="{FF2B5EF4-FFF2-40B4-BE49-F238E27FC236}">
                <a16:creationId xmlns:a16="http://schemas.microsoft.com/office/drawing/2014/main" id="{22BBA006-969A-F736-DF0F-167BC9815248}"/>
              </a:ext>
            </a:extLst>
          </p:cNvPr>
          <p:cNvPicPr>
            <a:picLocks noGrp="1"/>
          </p:cNvPicPr>
          <p:nvPr>
            <p:ph type="pic" sz="quarter" idx="15"/>
          </p:nvPr>
        </p:nvPicPr>
        <p:blipFill>
          <a:blip r:embed="rId2" cstate="print"/>
          <a:stretch>
            <a:fillRect/>
          </a:stretch>
        </p:blipFill>
        <p:spPr>
          <a:xfrm>
            <a:off x="6985647" y="1506375"/>
            <a:ext cx="3876675" cy="4686300"/>
          </a:xfrm>
          <a:prstGeom prst="rect">
            <a:avLst/>
          </a:prstGeom>
        </p:spPr>
      </p:pic>
    </p:spTree>
    <p:extLst>
      <p:ext uri="{BB962C8B-B14F-4D97-AF65-F5344CB8AC3E}">
        <p14:creationId xmlns:p14="http://schemas.microsoft.com/office/powerpoint/2010/main" val="10449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957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8"/>
            <a:ext cx="7777163" cy="907641"/>
          </a:xfrm>
        </p:spPr>
        <p:txBody>
          <a:bodyPr/>
          <a:lstStyle/>
          <a:p>
            <a:r>
              <a:rPr lang="es-ES" dirty="0"/>
              <a:t>La interfaz de la línea de comandos (CLI) de .NET es un conjunto de herramientas multiplataforma que sirve para desarrollar, compilar, ejecutar y publicar aplicaciones .NET.</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645158"/>
            <a:ext cx="7777163" cy="2700079"/>
          </a:xfrm>
        </p:spPr>
        <p:txBody>
          <a:bodyPr/>
          <a:lstStyle/>
          <a:p>
            <a:r>
              <a:rPr lang="es-ES" sz="1800" dirty="0"/>
              <a:t>Documentación de Microsoft disponible en: https://docs.microsoft.com/es-es/dotnet/core/tools/</a:t>
            </a:r>
          </a:p>
          <a:p>
            <a:r>
              <a:rPr lang="es-ES" sz="1800" dirty="0"/>
              <a:t>Los comandos más importantes son</a:t>
            </a:r>
          </a:p>
          <a:p>
            <a:pPr lvl="1"/>
            <a:r>
              <a:rPr lang="es-ES" sz="1400" dirty="0"/>
              <a:t>dotnet</a:t>
            </a:r>
          </a:p>
          <a:p>
            <a:pPr lvl="1"/>
            <a:r>
              <a:rPr lang="es-ES" sz="1400" dirty="0"/>
              <a:t>dotnet new</a:t>
            </a:r>
          </a:p>
          <a:p>
            <a:pPr lvl="1"/>
            <a:r>
              <a:rPr lang="es-ES" sz="1400" dirty="0"/>
              <a:t>dotnet run</a:t>
            </a:r>
          </a:p>
          <a:p>
            <a:pPr lvl="1"/>
            <a:r>
              <a:rPr lang="es-ES" sz="1400" dirty="0"/>
              <a:t>dotnet </a:t>
            </a:r>
            <a:r>
              <a:rPr lang="es-ES" sz="1400" dirty="0" err="1"/>
              <a:t>build</a:t>
            </a:r>
            <a:endParaRPr lang="es-ES" sz="1400" dirty="0"/>
          </a:p>
          <a:p>
            <a:pPr lvl="1"/>
            <a:r>
              <a:rPr lang="es-ES" sz="1400" dirty="0"/>
              <a:t>dotnet </a:t>
            </a:r>
            <a:r>
              <a:rPr lang="es-ES" sz="1400" dirty="0" err="1"/>
              <a:t>publish</a:t>
            </a:r>
            <a:endParaRPr lang="es-ES" sz="1400" dirty="0"/>
          </a:p>
          <a:p>
            <a:endParaRPr lang="en-ES" dirty="0"/>
          </a:p>
        </p:txBody>
      </p:sp>
    </p:spTree>
    <p:extLst>
      <p:ext uri="{BB962C8B-B14F-4D97-AF65-F5344CB8AC3E}">
        <p14:creationId xmlns:p14="http://schemas.microsoft.com/office/powerpoint/2010/main" val="562611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pPr marL="342900" indent="-342900">
              <a:buFont typeface="Arial" panose="020B0604020202020204" pitchFamily="34" charset="0"/>
              <a:buChar char="•"/>
            </a:pPr>
            <a:r>
              <a:rPr lang="en-US" sz="1800" dirty="0"/>
              <a:t>dotnet: </a:t>
            </a:r>
            <a:r>
              <a:rPr lang="en-US" sz="1800" dirty="0" err="1"/>
              <a:t>información</a:t>
            </a:r>
            <a:r>
              <a:rPr lang="en-US" sz="1800" dirty="0"/>
              <a:t> </a:t>
            </a:r>
            <a:r>
              <a:rPr lang="en-US" sz="1800" dirty="0" err="1"/>
              <a:t>básica</a:t>
            </a:r>
            <a:r>
              <a:rPr lang="en-US" sz="1800" dirty="0"/>
              <a:t> </a:t>
            </a:r>
            <a:r>
              <a:rPr lang="en-US" sz="1800" dirty="0" err="1"/>
              <a:t>sobre</a:t>
            </a:r>
            <a:r>
              <a:rPr lang="en-US" sz="1800" dirty="0"/>
              <a:t> </a:t>
            </a:r>
            <a:r>
              <a:rPr lang="en-US" sz="1800" dirty="0" err="1"/>
              <a:t>el</a:t>
            </a:r>
            <a:r>
              <a:rPr lang="en-US" sz="1800" dirty="0"/>
              <a:t> </a:t>
            </a:r>
            <a:r>
              <a:rPr lang="en-US" sz="1800" dirty="0" err="1"/>
              <a:t>uso</a:t>
            </a:r>
            <a:r>
              <a:rPr lang="en-US" sz="1800" dirty="0"/>
              <a:t> del CLI</a:t>
            </a:r>
          </a:p>
          <a:p>
            <a:pPr marL="342900" indent="-342900">
              <a:buFont typeface="Arial" panose="020B0604020202020204" pitchFamily="34" charset="0"/>
              <a:buChar char="•"/>
            </a:pPr>
            <a:r>
              <a:rPr lang="en-US" sz="1800" dirty="0"/>
              <a:t>dotnet --help: </a:t>
            </a:r>
            <a:r>
              <a:rPr lang="en-US" sz="1800" dirty="0" err="1"/>
              <a:t>ayuda</a:t>
            </a:r>
            <a:r>
              <a:rPr lang="en-US" sz="1800" dirty="0"/>
              <a:t> </a:t>
            </a:r>
            <a:r>
              <a:rPr lang="en-US" sz="1800" dirty="0" err="1"/>
              <a:t>sobre</a:t>
            </a:r>
            <a:r>
              <a:rPr lang="en-US" sz="1800" dirty="0"/>
              <a:t> commandos dotnet</a:t>
            </a:r>
          </a:p>
          <a:p>
            <a:pPr marL="342900" indent="-342900">
              <a:buFont typeface="Arial" panose="020B0604020202020204" pitchFamily="34" charset="0"/>
              <a:buChar char="•"/>
            </a:pPr>
            <a:r>
              <a:rPr lang="en-US" sz="1800" dirty="0"/>
              <a:t>dotnet --list-</a:t>
            </a:r>
            <a:r>
              <a:rPr lang="en-US" sz="1800" dirty="0" err="1"/>
              <a:t>sdks</a:t>
            </a:r>
            <a:r>
              <a:rPr lang="en-US" sz="1800" dirty="0"/>
              <a:t>: </a:t>
            </a:r>
            <a:r>
              <a:rPr lang="en-US" sz="1800" dirty="0" err="1"/>
              <a:t>averiguar</a:t>
            </a:r>
            <a:r>
              <a:rPr lang="en-US" sz="1800" dirty="0"/>
              <a:t> </a:t>
            </a:r>
            <a:r>
              <a:rPr lang="en-US" sz="1800" dirty="0" err="1"/>
              <a:t>sdks</a:t>
            </a:r>
            <a:r>
              <a:rPr lang="en-US" sz="1800" dirty="0"/>
              <a:t> </a:t>
            </a:r>
            <a:r>
              <a:rPr lang="en-US" sz="1800" dirty="0" err="1"/>
              <a:t>instalados</a:t>
            </a:r>
            <a:endParaRPr lang="en-US" sz="1800" dirty="0"/>
          </a:p>
          <a:p>
            <a:pPr marL="342900" indent="-342900">
              <a:buFont typeface="Arial" panose="020B0604020202020204" pitchFamily="34" charset="0"/>
              <a:buChar char="•"/>
            </a:pPr>
            <a:r>
              <a:rPr lang="en-US" sz="1800" dirty="0"/>
              <a:t>dotnet --list-runtimes: </a:t>
            </a:r>
            <a:r>
              <a:rPr lang="en-US" sz="1800" dirty="0" err="1"/>
              <a:t>averiguar</a:t>
            </a:r>
            <a:r>
              <a:rPr lang="en-US" sz="1800" dirty="0"/>
              <a:t> runtimes </a:t>
            </a:r>
            <a:r>
              <a:rPr lang="en-US" sz="1800" dirty="0" err="1"/>
              <a:t>instalados</a:t>
            </a:r>
            <a:endParaRPr lang="en-US" sz="1800" dirty="0"/>
          </a:p>
          <a:p>
            <a:pPr marL="342900" indent="-342900">
              <a:buFont typeface="Arial" panose="020B0604020202020204" pitchFamily="34" charset="0"/>
              <a:buChar char="•"/>
            </a:pP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a:t>
            </a:r>
          </a:p>
          <a:p>
            <a:endParaRPr lang="en-US" dirty="0"/>
          </a:p>
          <a:p>
            <a:r>
              <a:rPr lang="en-US" dirty="0"/>
              <a:t>dotnet --help</a:t>
            </a:r>
          </a:p>
          <a:p>
            <a:r>
              <a:rPr lang="en-US" dirty="0"/>
              <a:t>dotnet --info</a:t>
            </a:r>
          </a:p>
          <a:p>
            <a:endParaRPr lang="en-US" dirty="0"/>
          </a:p>
          <a:p>
            <a:r>
              <a:rPr lang="en-US" dirty="0"/>
              <a:t>dotnet --list-</a:t>
            </a:r>
            <a:r>
              <a:rPr lang="en-US" dirty="0" err="1"/>
              <a:t>sdks</a:t>
            </a:r>
            <a:endParaRPr lang="en-US" dirty="0"/>
          </a:p>
          <a:p>
            <a:r>
              <a:rPr lang="en-US" dirty="0"/>
              <a:t>dotnet --list-runtimes</a:t>
            </a: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Montserrat Medium" pitchFamily="2" charset="77"/>
              </a:rPr>
              <a:t>Comandos</a:t>
            </a:r>
            <a:r>
              <a:rPr lang="en-US" sz="2400" dirty="0"/>
              <a:t> </a:t>
            </a:r>
            <a:r>
              <a:rPr lang="en-US" dirty="0" err="1">
                <a:latin typeface="Montserrat Medium" pitchFamily="2" charset="77"/>
              </a:rPr>
              <a:t>básicos</a:t>
            </a:r>
            <a:endParaRPr lang="en-ES" dirty="0">
              <a:latin typeface="Montserrat Medium" pitchFamily="2" charset="77"/>
            </a:endParaRPr>
          </a:p>
        </p:txBody>
      </p:sp>
    </p:spTree>
    <p:extLst>
      <p:ext uri="{BB962C8B-B14F-4D97-AF65-F5344CB8AC3E}">
        <p14:creationId xmlns:p14="http://schemas.microsoft.com/office/powerpoint/2010/main" val="3748786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Con dotnet new podemos crear un nuevo proyecto, archivo de configuración o solución según la plantilla especificada</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https://docs.microsoft.com/es-es/dotnet/core/tools/dotnet-new</a:t>
            </a:r>
            <a:endParaRPr lang="es-ES" dirty="0">
              <a:solidFill>
                <a:schemeClr val="accent1"/>
              </a:solidFill>
            </a:endParaRPr>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new &lt;template&gt; -n &lt;name&gt;</a:t>
            </a:r>
          </a:p>
          <a:p>
            <a:endParaRPr lang="en-US" dirty="0"/>
          </a:p>
          <a:p>
            <a:r>
              <a:rPr lang="en-US" dirty="0"/>
              <a:t>-- </a:t>
            </a:r>
            <a:r>
              <a:rPr lang="en-US" dirty="0" err="1"/>
              <a:t>comprobar</a:t>
            </a:r>
            <a:r>
              <a:rPr lang="en-US" dirty="0"/>
              <a:t> </a:t>
            </a:r>
            <a:r>
              <a:rPr lang="en-US" dirty="0" err="1"/>
              <a:t>plantillas</a:t>
            </a:r>
            <a:r>
              <a:rPr lang="en-US" dirty="0"/>
              <a:t> </a:t>
            </a:r>
            <a:r>
              <a:rPr lang="en-US" dirty="0" err="1"/>
              <a:t>instaladas</a:t>
            </a:r>
            <a:endParaRPr lang="en-US" dirty="0"/>
          </a:p>
          <a:p>
            <a:r>
              <a:rPr lang="en-US" dirty="0"/>
              <a:t> dotnet new --list</a:t>
            </a:r>
          </a:p>
          <a:p>
            <a:endParaRPr lang="en-US" dirty="0"/>
          </a:p>
          <a:p>
            <a:r>
              <a:rPr lang="en-US" dirty="0"/>
              <a:t>-- </a:t>
            </a:r>
            <a:r>
              <a:rPr lang="en-US" dirty="0" err="1"/>
              <a:t>crea</a:t>
            </a:r>
            <a:r>
              <a:rPr lang="en-US" dirty="0"/>
              <a:t> </a:t>
            </a:r>
            <a:r>
              <a:rPr lang="en-US" dirty="0" err="1"/>
              <a:t>una</a:t>
            </a:r>
            <a:r>
              <a:rPr lang="en-US" dirty="0"/>
              <a:t> </a:t>
            </a:r>
            <a:r>
              <a:rPr lang="en-US" dirty="0" err="1"/>
              <a:t>nueva</a:t>
            </a:r>
            <a:r>
              <a:rPr lang="en-US" dirty="0"/>
              <a:t> </a:t>
            </a:r>
            <a:r>
              <a:rPr lang="en-US" dirty="0" err="1"/>
              <a:t>solución</a:t>
            </a:r>
            <a:endParaRPr lang="en-US" dirty="0"/>
          </a:p>
          <a:p>
            <a:r>
              <a:rPr lang="en-US" dirty="0"/>
              <a:t>dotnet new </a:t>
            </a:r>
            <a:r>
              <a:rPr lang="en-US" dirty="0" err="1"/>
              <a:t>sln</a:t>
            </a:r>
            <a:endParaRPr lang="en-US" dirty="0"/>
          </a:p>
          <a:p>
            <a:endParaRPr lang="en-US" dirty="0"/>
          </a:p>
          <a:p>
            <a:r>
              <a:rPr lang="en-US" dirty="0"/>
              <a:t>-- </a:t>
            </a:r>
            <a:r>
              <a:rPr lang="en-US" dirty="0" err="1"/>
              <a:t>crea</a:t>
            </a:r>
            <a:r>
              <a:rPr lang="en-US" dirty="0"/>
              <a:t> un nuevo Proyecto de </a:t>
            </a:r>
            <a:r>
              <a:rPr lang="en-US" dirty="0" err="1"/>
              <a:t>Consola</a:t>
            </a:r>
            <a:endParaRPr lang="en-US" dirty="0"/>
          </a:p>
          <a:p>
            <a:r>
              <a:rPr lang="en-US" dirty="0"/>
              <a:t>dotnet new console</a:t>
            </a:r>
          </a:p>
          <a:p>
            <a:endParaRPr lang="en-US" dirty="0"/>
          </a:p>
          <a:p>
            <a:r>
              <a:rPr lang="en-US" dirty="0"/>
              <a:t>-- </a:t>
            </a:r>
            <a:r>
              <a:rPr lang="en-US" dirty="0" err="1"/>
              <a:t>crea</a:t>
            </a:r>
            <a:r>
              <a:rPr lang="en-US" dirty="0"/>
              <a:t> </a:t>
            </a:r>
            <a:r>
              <a:rPr lang="en-US" dirty="0" err="1"/>
              <a:t>una</a:t>
            </a:r>
            <a:r>
              <a:rPr lang="en-US" dirty="0"/>
              <a:t> </a:t>
            </a:r>
            <a:r>
              <a:rPr lang="en-US" dirty="0" err="1"/>
              <a:t>nueva</a:t>
            </a:r>
            <a:r>
              <a:rPr lang="en-US" dirty="0"/>
              <a:t> </a:t>
            </a:r>
            <a:r>
              <a:rPr lang="en-US" dirty="0" err="1"/>
              <a:t>libreria</a:t>
            </a:r>
            <a:r>
              <a:rPr lang="en-US" dirty="0"/>
              <a:t> de </a:t>
            </a:r>
            <a:r>
              <a:rPr lang="en-US" dirty="0" err="1"/>
              <a:t>clases</a:t>
            </a:r>
            <a:endParaRPr lang="en-US" dirty="0"/>
          </a:p>
          <a:p>
            <a:r>
              <a:rPr lang="en-US" dirty="0"/>
              <a:t>dotnet new </a:t>
            </a:r>
            <a:r>
              <a:rPr lang="en-US" dirty="0" err="1"/>
              <a:t>classlib</a:t>
            </a:r>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new</a:t>
            </a:r>
            <a:endParaRPr lang="en-ES" dirty="0">
              <a:latin typeface="Montserrat Medium" pitchFamily="2" charset="77"/>
            </a:endParaRPr>
          </a:p>
        </p:txBody>
      </p:sp>
    </p:spTree>
    <p:extLst>
      <p:ext uri="{BB962C8B-B14F-4D97-AF65-F5344CB8AC3E}">
        <p14:creationId xmlns:p14="http://schemas.microsoft.com/office/powerpoint/2010/main" val="273675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Restaura las dependencias (</a:t>
            </a:r>
            <a:r>
              <a:rPr lang="es-ES" dirty="0" err="1"/>
              <a:t>nuget</a:t>
            </a:r>
            <a:r>
              <a:rPr lang="es-ES" dirty="0"/>
              <a:t>) de un proyecto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https://docs.microsoft.com/es-es/dotnet/core/tools/dotnet-restore</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restore &lt;</a:t>
            </a:r>
            <a:r>
              <a:rPr lang="en-US" dirty="0" err="1"/>
              <a:t>project.csproj</a:t>
            </a:r>
            <a:r>
              <a:rPr lang="en-US" dirty="0"/>
              <a:t>&gt;</a:t>
            </a:r>
          </a:p>
          <a:p>
            <a:endParaRPr lang="en-US" dirty="0"/>
          </a:p>
          <a:p>
            <a:r>
              <a:rPr lang="en-US" dirty="0"/>
              <a:t>-- build </a:t>
            </a:r>
            <a:r>
              <a:rPr lang="en-US" dirty="0" err="1"/>
              <a:t>MiConsola</a:t>
            </a:r>
            <a:r>
              <a:rPr lang="en-US" dirty="0"/>
              <a:t> </a:t>
            </a:r>
            <a:r>
              <a:rPr lang="en-US" dirty="0" err="1"/>
              <a:t>csproj</a:t>
            </a:r>
            <a:endParaRPr lang="en-US" dirty="0"/>
          </a:p>
          <a:p>
            <a:r>
              <a:rPr lang="en-US" dirty="0"/>
              <a:t>dotnet restore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restore prueba.sln</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restore</a:t>
            </a:r>
            <a:endParaRPr lang="en-ES" dirty="0">
              <a:latin typeface="Montserrat Medium" pitchFamily="2" charset="77"/>
            </a:endParaRPr>
          </a:p>
        </p:txBody>
      </p:sp>
    </p:spTree>
    <p:extLst>
      <p:ext uri="{BB962C8B-B14F-4D97-AF65-F5344CB8AC3E}">
        <p14:creationId xmlns:p14="http://schemas.microsoft.com/office/powerpoint/2010/main" val="1806029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Compila un proyecto y sus dependencias</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https://docs.microsoft.com/es-es/dotnet/core/tools/dotnet-build</a:t>
            </a:r>
            <a:endParaRPr lang="es-ES" dirty="0">
              <a:solidFill>
                <a:schemeClr val="accent1"/>
              </a:solidFill>
            </a:endParaRPr>
          </a:p>
          <a:p>
            <a:endParaRPr lang="es-ES" dirty="0">
              <a:solidFill>
                <a:schemeClr val="accent1"/>
              </a:solidFill>
            </a:endParaRPr>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build &lt;</a:t>
            </a:r>
            <a:r>
              <a:rPr lang="en-US" dirty="0" err="1"/>
              <a:t>project.csproj</a:t>
            </a:r>
            <a:r>
              <a:rPr lang="en-US" dirty="0"/>
              <a:t>&gt;</a:t>
            </a:r>
          </a:p>
          <a:p>
            <a:endParaRPr lang="en-US" dirty="0"/>
          </a:p>
          <a:p>
            <a:r>
              <a:rPr lang="en-US" dirty="0"/>
              <a:t>-- build </a:t>
            </a:r>
            <a:r>
              <a:rPr lang="en-US" dirty="0" err="1"/>
              <a:t>MiConsola</a:t>
            </a:r>
            <a:r>
              <a:rPr lang="en-US" dirty="0"/>
              <a:t> </a:t>
            </a:r>
            <a:r>
              <a:rPr lang="en-US" dirty="0" err="1"/>
              <a:t>csproj</a:t>
            </a:r>
            <a:endParaRPr lang="en-US" dirty="0"/>
          </a:p>
          <a:p>
            <a:r>
              <a:rPr lang="en-US" dirty="0"/>
              <a:t>dotnet build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build prueba.sln</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build</a:t>
            </a:r>
            <a:endParaRPr lang="en-ES" dirty="0">
              <a:latin typeface="Montserrat Medium" pitchFamily="2" charset="77"/>
            </a:endParaRPr>
          </a:p>
        </p:txBody>
      </p:sp>
    </p:spTree>
    <p:extLst>
      <p:ext uri="{BB962C8B-B14F-4D97-AF65-F5344CB8AC3E}">
        <p14:creationId xmlns:p14="http://schemas.microsoft.com/office/powerpoint/2010/main" val="828422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Limpia la salida de un proyecto.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https://docs.microsoft.com/es-es/dotnet/core/tools/dotnet-clean</a:t>
            </a:r>
            <a:endParaRPr lang="es-ES" dirty="0">
              <a:solidFill>
                <a:schemeClr val="accent1"/>
              </a:solidFill>
            </a:endParaRPr>
          </a:p>
          <a:p>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213183" cy="5832475"/>
          </a:xfrm>
        </p:spPr>
        <p:txBody>
          <a:bodyPr/>
          <a:lstStyle/>
          <a:p>
            <a:r>
              <a:rPr lang="en-US" dirty="0"/>
              <a:t>dotnet clean &lt;</a:t>
            </a:r>
            <a:r>
              <a:rPr lang="en-US" dirty="0" err="1"/>
              <a:t>project.csproj</a:t>
            </a:r>
            <a:r>
              <a:rPr lang="en-US" dirty="0"/>
              <a:t>&gt;</a:t>
            </a:r>
          </a:p>
          <a:p>
            <a:endParaRPr lang="en-US" dirty="0"/>
          </a:p>
          <a:p>
            <a:r>
              <a:rPr lang="en-US" dirty="0"/>
              <a:t>-- clean </a:t>
            </a:r>
            <a:r>
              <a:rPr lang="en-US" dirty="0" err="1"/>
              <a:t>MiConsola</a:t>
            </a:r>
            <a:r>
              <a:rPr lang="en-US" dirty="0"/>
              <a:t> </a:t>
            </a:r>
            <a:r>
              <a:rPr lang="en-US" dirty="0" err="1"/>
              <a:t>csproj</a:t>
            </a:r>
            <a:endParaRPr lang="en-US" dirty="0"/>
          </a:p>
          <a:p>
            <a:r>
              <a:rPr lang="en-US" dirty="0"/>
              <a:t>dotnet clean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clean prueba.sln</a:t>
            </a: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clean</a:t>
            </a:r>
            <a:endParaRPr lang="en-ES" dirty="0">
              <a:latin typeface="Montserrat Medium" pitchFamily="2" charset="77"/>
            </a:endParaRPr>
          </a:p>
        </p:txBody>
      </p:sp>
    </p:spTree>
    <p:extLst>
      <p:ext uri="{BB962C8B-B14F-4D97-AF65-F5344CB8AC3E}">
        <p14:creationId xmlns:p14="http://schemas.microsoft.com/office/powerpoint/2010/main" val="4155637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Publica la aplicación y sus dependencias en una carpeta para la implementación en un sistema de hospedaje.</a:t>
            </a:r>
          </a:p>
          <a:p>
            <a:endParaRPr lang="es-ES" dirty="0">
              <a:hlinkClick r:id="rId2"/>
            </a:endParaRPr>
          </a:p>
          <a:p>
            <a:r>
              <a:rPr lang="es-ES" dirty="0">
                <a:hlinkClick r:id="rId2"/>
              </a:rPr>
              <a:t>https://docs.microsoft.com/es-es/dotnet/core/tools/dotnet-publish</a:t>
            </a:r>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publish --project &lt;</a:t>
            </a:r>
            <a:r>
              <a:rPr lang="en-US" dirty="0" err="1"/>
              <a:t>project.csproj</a:t>
            </a:r>
            <a:r>
              <a:rPr lang="en-US" dirty="0"/>
              <a:t>&gt;</a:t>
            </a:r>
          </a:p>
          <a:p>
            <a:endParaRPr lang="en-US" dirty="0"/>
          </a:p>
          <a:p>
            <a:r>
              <a:rPr lang="en-US" dirty="0"/>
              <a:t>-- </a:t>
            </a:r>
            <a:r>
              <a:rPr lang="en-US" dirty="0" err="1"/>
              <a:t>dentro</a:t>
            </a:r>
            <a:r>
              <a:rPr lang="en-US" dirty="0"/>
              <a:t> de la </a:t>
            </a:r>
            <a:r>
              <a:rPr lang="en-US" dirty="0" err="1"/>
              <a:t>carpeta</a:t>
            </a:r>
            <a:r>
              <a:rPr lang="en-US" dirty="0"/>
              <a:t> de un Proyecto</a:t>
            </a:r>
          </a:p>
          <a:p>
            <a:r>
              <a:rPr lang="en-US" dirty="0"/>
              <a:t>dotnet publish</a:t>
            </a:r>
          </a:p>
          <a:p>
            <a:endParaRPr lang="en-US" dirty="0"/>
          </a:p>
          <a:p>
            <a:r>
              <a:rPr lang="en-US" dirty="0"/>
              <a:t>-- </a:t>
            </a:r>
            <a:r>
              <a:rPr lang="en-US" dirty="0" err="1"/>
              <a:t>dentro</a:t>
            </a:r>
            <a:r>
              <a:rPr lang="en-US" dirty="0"/>
              <a:t> de la </a:t>
            </a:r>
            <a:r>
              <a:rPr lang="en-US" dirty="0" err="1"/>
              <a:t>carpeta</a:t>
            </a:r>
            <a:r>
              <a:rPr lang="en-US" dirty="0"/>
              <a:t> de un Proyecto</a:t>
            </a:r>
          </a:p>
          <a:p>
            <a:r>
              <a:rPr lang="en-US" dirty="0"/>
              <a:t>dotnet publish --project </a:t>
            </a:r>
            <a:r>
              <a:rPr lang="en-US" dirty="0" err="1"/>
              <a:t>project.csproj</a:t>
            </a:r>
            <a:endParaRPr lang="en-US" dirty="0"/>
          </a:p>
          <a:p>
            <a:endParaRPr lang="en-US" dirty="0"/>
          </a:p>
          <a:p>
            <a:r>
              <a:rPr lang="en-US" dirty="0"/>
              <a:t>-- publish de </a:t>
            </a:r>
            <a:r>
              <a:rPr lang="en-US" dirty="0" err="1"/>
              <a:t>una</a:t>
            </a:r>
            <a:r>
              <a:rPr lang="en-US" dirty="0"/>
              <a:t> </a:t>
            </a:r>
            <a:r>
              <a:rPr lang="en-US" dirty="0" err="1"/>
              <a:t>solucion</a:t>
            </a:r>
            <a:r>
              <a:rPr lang="en-US" dirty="0"/>
              <a:t> </a:t>
            </a:r>
            <a:r>
              <a:rPr lang="en-US" dirty="0" err="1"/>
              <a:t>sln</a:t>
            </a:r>
            <a:endParaRPr lang="en-US" dirty="0"/>
          </a:p>
          <a:p>
            <a:r>
              <a:rPr lang="en-US" dirty="0"/>
              <a:t>dotnet publish prueba.sln</a:t>
            </a:r>
          </a:p>
          <a:p>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publish</a:t>
            </a:r>
            <a:endParaRPr lang="en-ES" dirty="0">
              <a:latin typeface="Montserrat Medium" pitchFamily="2" charset="77"/>
            </a:endParaRPr>
          </a:p>
        </p:txBody>
      </p:sp>
    </p:spTree>
    <p:extLst>
      <p:ext uri="{BB962C8B-B14F-4D97-AF65-F5344CB8AC3E}">
        <p14:creationId xmlns:p14="http://schemas.microsoft.com/office/powerpoint/2010/main" val="962301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Ejecuta el código fuente sin comandos explícitos de compilación o inicio.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https://docs.microsoft.com/es-es/dotnet/core/tools/dotnet-run</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213183" cy="5832475"/>
          </a:xfrm>
        </p:spPr>
        <p:txBody>
          <a:bodyPr/>
          <a:lstStyle/>
          <a:p>
            <a:r>
              <a:rPr lang="en-US" dirty="0"/>
              <a:t>dotnet &lt;archive.dll&gt;</a:t>
            </a:r>
          </a:p>
          <a:p>
            <a:r>
              <a:rPr lang="en-US" dirty="0"/>
              <a:t>dotnet run --project&lt;</a:t>
            </a:r>
            <a:r>
              <a:rPr lang="en-US" dirty="0" err="1"/>
              <a:t>project.csproj</a:t>
            </a:r>
            <a:r>
              <a:rPr lang="en-US" dirty="0"/>
              <a:t>&gt;</a:t>
            </a:r>
          </a:p>
          <a:p>
            <a:endParaRPr lang="en-US" dirty="0"/>
          </a:p>
          <a:p>
            <a:r>
              <a:rPr lang="en-US" dirty="0"/>
              <a:t>-- </a:t>
            </a:r>
            <a:r>
              <a:rPr lang="en-US" dirty="0" err="1"/>
              <a:t>ejecutar</a:t>
            </a:r>
            <a:r>
              <a:rPr lang="en-US" dirty="0"/>
              <a:t> </a:t>
            </a:r>
            <a:r>
              <a:rPr lang="en-US" dirty="0" err="1"/>
              <a:t>el</a:t>
            </a:r>
            <a:r>
              <a:rPr lang="en-US" dirty="0"/>
              <a:t> Proyecto que hay </a:t>
            </a:r>
            <a:r>
              <a:rPr lang="en-US" dirty="0" err="1"/>
              <a:t>en</a:t>
            </a:r>
            <a:r>
              <a:rPr lang="en-US" dirty="0"/>
              <a:t> la </a:t>
            </a:r>
            <a:r>
              <a:rPr lang="en-US" dirty="0" err="1"/>
              <a:t>carpeta</a:t>
            </a:r>
            <a:endParaRPr lang="en-US" dirty="0"/>
          </a:p>
          <a:p>
            <a:r>
              <a:rPr lang="en-US" dirty="0"/>
              <a:t>dotnet run</a:t>
            </a:r>
          </a:p>
          <a:p>
            <a:endParaRPr lang="en-US" dirty="0"/>
          </a:p>
          <a:p>
            <a:r>
              <a:rPr lang="en-US" dirty="0"/>
              <a:t>-- </a:t>
            </a:r>
            <a:r>
              <a:rPr lang="en-US" dirty="0" err="1"/>
              <a:t>ejecutar</a:t>
            </a:r>
            <a:r>
              <a:rPr lang="en-US" dirty="0"/>
              <a:t> un Proyecto</a:t>
            </a:r>
          </a:p>
          <a:p>
            <a:r>
              <a:rPr lang="en-US" dirty="0"/>
              <a:t>dotnet run --project </a:t>
            </a:r>
            <a:r>
              <a:rPr lang="en-US" dirty="0" err="1"/>
              <a:t>MiConsola</a:t>
            </a:r>
            <a:r>
              <a:rPr lang="en-US" dirty="0"/>
              <a:t>/</a:t>
            </a:r>
            <a:r>
              <a:rPr lang="en-US" dirty="0" err="1"/>
              <a:t>MiConsola.csproj</a:t>
            </a:r>
            <a:endParaRPr lang="en-US" dirty="0"/>
          </a:p>
          <a:p>
            <a:endParaRPr lang="en-US" dirty="0"/>
          </a:p>
          <a:p>
            <a:r>
              <a:rPr lang="en-US" dirty="0"/>
              <a:t>-- </a:t>
            </a:r>
            <a:r>
              <a:rPr lang="en-US" dirty="0" err="1"/>
              <a:t>ejecutar</a:t>
            </a:r>
            <a:r>
              <a:rPr lang="en-US" dirty="0"/>
              <a:t> un </a:t>
            </a:r>
            <a:r>
              <a:rPr lang="en-US" dirty="0" err="1"/>
              <a:t>archivo</a:t>
            </a:r>
            <a:r>
              <a:rPr lang="en-US" dirty="0"/>
              <a:t> </a:t>
            </a:r>
            <a:r>
              <a:rPr lang="en-US" dirty="0" err="1"/>
              <a:t>dll</a:t>
            </a:r>
            <a:r>
              <a:rPr lang="en-US" dirty="0"/>
              <a:t> (sin run!!)</a:t>
            </a:r>
          </a:p>
          <a:p>
            <a:r>
              <a:rPr lang="en-US" dirty="0"/>
              <a:t>dotnet </a:t>
            </a:r>
            <a:r>
              <a:rPr lang="en-US" dirty="0" err="1"/>
              <a:t>MiConsola</a:t>
            </a:r>
            <a:r>
              <a:rPr lang="en-US" dirty="0"/>
              <a:t>/bin/Debug/net6.0/MiConsola.dll</a:t>
            </a:r>
          </a:p>
          <a:p>
            <a:endParaRPr lang="en-US" dirty="0"/>
          </a:p>
          <a:p>
            <a:r>
              <a:rPr lang="en-US" dirty="0"/>
              <a:t>-- no se </a:t>
            </a:r>
            <a:r>
              <a:rPr lang="en-US" dirty="0" err="1"/>
              <a:t>puede</a:t>
            </a:r>
            <a:r>
              <a:rPr lang="en-US" dirty="0"/>
              <a:t> </a:t>
            </a:r>
            <a:r>
              <a:rPr lang="en-US" dirty="0" err="1"/>
              <a:t>ejecutar</a:t>
            </a:r>
            <a:r>
              <a:rPr lang="en-US" dirty="0"/>
              <a:t> </a:t>
            </a:r>
            <a:r>
              <a:rPr lang="en-US" dirty="0" err="1"/>
              <a:t>una</a:t>
            </a:r>
            <a:r>
              <a:rPr lang="en-US" dirty="0"/>
              <a:t> </a:t>
            </a:r>
            <a:r>
              <a:rPr lang="en-US" dirty="0" err="1"/>
              <a:t>Solucion</a:t>
            </a:r>
            <a:endParaRPr lang="en-US" dirty="0"/>
          </a:p>
          <a:p>
            <a:r>
              <a:rPr lang="en-US" dirty="0"/>
              <a:t>dotnet run prueba.sln ❌</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ontserrat Medium" pitchFamily="2" charset="77"/>
              </a:rPr>
              <a:t>dotnet run</a:t>
            </a:r>
            <a:endParaRPr lang="en-ES" dirty="0">
              <a:latin typeface="Montserrat Medium" pitchFamily="2" charset="77"/>
            </a:endParaRPr>
          </a:p>
        </p:txBody>
      </p:sp>
    </p:spTree>
    <p:extLst>
      <p:ext uri="{BB962C8B-B14F-4D97-AF65-F5344CB8AC3E}">
        <p14:creationId xmlns:p14="http://schemas.microsoft.com/office/powerpoint/2010/main" val="107238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Enumera o modifica los proyectos en un archivo de solución de .NET.</a:t>
            </a:r>
          </a:p>
          <a:p>
            <a:endParaRPr lang="es-ES" dirty="0">
              <a:solidFill>
                <a:srgbClr val="0F71E8"/>
              </a:solidFill>
              <a:hlinkClick r:id="rId2">
                <a:extLst>
                  <a:ext uri="{A12FA001-AC4F-418D-AE19-62706E023703}">
                    <ahyp:hlinkClr xmlns:ahyp="http://schemas.microsoft.com/office/drawing/2018/hyperlinkcolor" val="tx"/>
                  </a:ext>
                </a:extLst>
              </a:hlinkClick>
            </a:endParaRPr>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https://docs.microsoft.com/es-es/dotnet/core/tools/dotnet-sln</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020351" cy="5832475"/>
          </a:xfrm>
        </p:spPr>
        <p:txBody>
          <a:bodyPr/>
          <a:lstStyle/>
          <a:p>
            <a:r>
              <a:rPr lang="en-US" dirty="0"/>
              <a:t>dotnet </a:t>
            </a:r>
            <a:r>
              <a:rPr lang="en-US" dirty="0" err="1"/>
              <a:t>sln</a:t>
            </a:r>
            <a:r>
              <a:rPr lang="en-US" dirty="0"/>
              <a:t> &lt;solution.sln&gt; &lt;command&gt;</a:t>
            </a:r>
          </a:p>
          <a:p>
            <a:endParaRPr lang="en-US" dirty="0"/>
          </a:p>
          <a:p>
            <a:r>
              <a:rPr lang="en-US" dirty="0"/>
              <a:t>-- </a:t>
            </a:r>
            <a:r>
              <a:rPr lang="en-US" dirty="0" err="1"/>
              <a:t>Enumera</a:t>
            </a:r>
            <a:r>
              <a:rPr lang="en-US" dirty="0"/>
              <a:t> </a:t>
            </a:r>
            <a:r>
              <a:rPr lang="en-US" dirty="0" err="1"/>
              <a:t>los</a:t>
            </a:r>
            <a:r>
              <a:rPr lang="en-US" dirty="0"/>
              <a:t> </a:t>
            </a:r>
            <a:r>
              <a:rPr lang="en-US" dirty="0" err="1"/>
              <a:t>proyectos</a:t>
            </a:r>
            <a:r>
              <a:rPr lang="en-US" dirty="0"/>
              <a:t> de </a:t>
            </a:r>
            <a:r>
              <a:rPr lang="en-US" dirty="0" err="1"/>
              <a:t>una</a:t>
            </a:r>
            <a:r>
              <a:rPr lang="en-US" dirty="0"/>
              <a:t> </a:t>
            </a:r>
            <a:r>
              <a:rPr lang="en-US" dirty="0" err="1"/>
              <a:t>solución</a:t>
            </a:r>
            <a:endParaRPr lang="en-US" dirty="0"/>
          </a:p>
          <a:p>
            <a:r>
              <a:rPr lang="en-US" dirty="0"/>
              <a:t>dotnet </a:t>
            </a:r>
            <a:r>
              <a:rPr lang="en-US" dirty="0" err="1"/>
              <a:t>sln</a:t>
            </a:r>
            <a:r>
              <a:rPr lang="en-US" dirty="0"/>
              <a:t> prueba.sln list</a:t>
            </a:r>
          </a:p>
          <a:p>
            <a:endParaRPr lang="en-US" dirty="0"/>
          </a:p>
          <a:p>
            <a:r>
              <a:rPr lang="en-US" dirty="0"/>
              <a:t>--</a:t>
            </a:r>
            <a:r>
              <a:rPr lang="en-US" dirty="0" err="1"/>
              <a:t>Añade</a:t>
            </a:r>
            <a:r>
              <a:rPr lang="en-US" dirty="0"/>
              <a:t> un Proyecto a la </a:t>
            </a:r>
            <a:r>
              <a:rPr lang="en-US" dirty="0" err="1"/>
              <a:t>solucion</a:t>
            </a:r>
            <a:endParaRPr lang="en-US" dirty="0"/>
          </a:p>
          <a:p>
            <a:r>
              <a:rPr lang="en-US" dirty="0"/>
              <a:t>dotnet </a:t>
            </a:r>
            <a:r>
              <a:rPr lang="en-US" dirty="0" err="1"/>
              <a:t>sln</a:t>
            </a:r>
            <a:r>
              <a:rPr lang="en-US" dirty="0"/>
              <a:t> prueba.sln add </a:t>
            </a:r>
            <a:r>
              <a:rPr lang="en-US" dirty="0" err="1"/>
              <a:t>MiConsola</a:t>
            </a:r>
            <a:r>
              <a:rPr lang="en-US" dirty="0"/>
              <a:t>/</a:t>
            </a:r>
            <a:r>
              <a:rPr lang="en-US" dirty="0" err="1"/>
              <a:t>MiConsola.csproj</a:t>
            </a:r>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a:t>
            </a:r>
            <a:r>
              <a:rPr lang="en-US" dirty="0" err="1">
                <a:latin typeface="Montserrat Medium" pitchFamily="2" charset="77"/>
              </a:rPr>
              <a:t>sln</a:t>
            </a:r>
            <a:endParaRPr lang="en-ES" dirty="0">
              <a:latin typeface="Montserrat Medium" pitchFamily="2" charset="77"/>
            </a:endParaRPr>
          </a:p>
        </p:txBody>
      </p:sp>
    </p:spTree>
    <p:extLst>
      <p:ext uri="{BB962C8B-B14F-4D97-AF65-F5344CB8AC3E}">
        <p14:creationId xmlns:p14="http://schemas.microsoft.com/office/powerpoint/2010/main" val="853999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59"/>
            <a:ext cx="5005387" cy="3791089"/>
          </a:xfrm>
        </p:spPr>
        <p:txBody>
          <a:bodyPr/>
          <a:lstStyle/>
          <a:p>
            <a:r>
              <a:rPr lang="es-ES" dirty="0"/>
              <a:t>Gestiona las referencias de un proyecto.</a:t>
            </a:r>
          </a:p>
          <a:p>
            <a:endParaRPr lang="en-US" dirty="0">
              <a:solidFill>
                <a:schemeClr val="accent1"/>
              </a:solidFill>
              <a:hlinkClick r:id="rId2">
                <a:extLst>
                  <a:ext uri="{A12FA001-AC4F-418D-AE19-62706E023703}">
                    <ahyp:hlinkClr xmlns:ahyp="http://schemas.microsoft.com/office/drawing/2018/hyperlinkcolor" val="tx"/>
                  </a:ext>
                </a:extLst>
              </a:hlinkClick>
            </a:endParaRPr>
          </a:p>
          <a:p>
            <a:r>
              <a:rPr lang="en-U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https://docs.microsoft.com/es-es/dotnet/core/tools/dotnet-list-reference</a:t>
            </a:r>
            <a:endParaRPr lang="en-US" dirty="0"/>
          </a:p>
          <a:p>
            <a:r>
              <a:rPr lang="en-US" dirty="0">
                <a:solidFill>
                  <a:schemeClr val="accent1"/>
                </a:solidFill>
                <a:hlinkClick r:id="rId3">
                  <a:extLst>
                    <a:ext uri="{A12FA001-AC4F-418D-AE19-62706E023703}">
                      <ahyp:hlinkClr xmlns:ahyp="http://schemas.microsoft.com/office/drawing/2018/hyperlinkcolor" val="tx"/>
                    </a:ext>
                  </a:extLst>
                </a:hlinkClick>
              </a:rPr>
              <a:t>https://docs.microsoft.com/es-es/dotnet/core/tools/dotnet-add-reference</a:t>
            </a:r>
            <a:endParaRPr lang="en-US" dirty="0">
              <a:solidFill>
                <a:schemeClr val="accent1"/>
              </a:solidFill>
            </a:endParaRPr>
          </a:p>
          <a:p>
            <a:r>
              <a:rPr lang="en-US" dirty="0">
                <a:solidFill>
                  <a:schemeClr val="accent1"/>
                </a:solidFill>
                <a:hlinkClick r:id="rId4">
                  <a:extLst>
                    <a:ext uri="{A12FA001-AC4F-418D-AE19-62706E023703}">
                      <ahyp:hlinkClr xmlns:ahyp="http://schemas.microsoft.com/office/drawing/2018/hyperlinkcolor" val="tx"/>
                    </a:ext>
                  </a:extLst>
                </a:hlinkClick>
              </a:rPr>
              <a:t>https://docs.microsoft.com/es-es/dotnet/core/tools/dotnet-remove-reference</a:t>
            </a:r>
            <a:endParaRPr lang="en-US" dirty="0">
              <a:solidFill>
                <a:schemeClr val="accent1"/>
              </a:solidFill>
            </a:endParaRPr>
          </a:p>
          <a:p>
            <a:endParaRPr lang="en-U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1" y="512762"/>
            <a:ext cx="6343813" cy="5832475"/>
          </a:xfrm>
        </p:spPr>
        <p:txBody>
          <a:bodyPr/>
          <a:lstStyle/>
          <a:p>
            <a:r>
              <a:rPr lang="en-US" dirty="0"/>
              <a:t>dotnet list &lt;</a:t>
            </a:r>
            <a:r>
              <a:rPr lang="en-US" dirty="0" err="1"/>
              <a:t>project.csproj</a:t>
            </a:r>
            <a:r>
              <a:rPr lang="en-US" dirty="0"/>
              <a:t>&gt; reference</a:t>
            </a:r>
          </a:p>
          <a:p>
            <a:endParaRPr lang="en-US" dirty="0"/>
          </a:p>
          <a:p>
            <a:r>
              <a:rPr lang="en-US" dirty="0"/>
              <a:t>dotnet add &lt;</a:t>
            </a:r>
            <a:r>
              <a:rPr lang="en-US" dirty="0" err="1"/>
              <a:t>project.csproj</a:t>
            </a:r>
            <a:r>
              <a:rPr lang="en-US" dirty="0"/>
              <a:t>&gt; reference &lt;</a:t>
            </a:r>
            <a:r>
              <a:rPr lang="en-US" dirty="0" err="1"/>
              <a:t>project.csproj</a:t>
            </a:r>
            <a:r>
              <a:rPr lang="en-US" dirty="0"/>
              <a:t>&gt;</a:t>
            </a:r>
          </a:p>
          <a:p>
            <a:endParaRPr lang="en-US" dirty="0"/>
          </a:p>
          <a:p>
            <a:r>
              <a:rPr lang="en-US" dirty="0"/>
              <a:t>dotnet remove &lt;</a:t>
            </a:r>
            <a:r>
              <a:rPr lang="en-US" dirty="0" err="1"/>
              <a:t>project.csproj</a:t>
            </a:r>
            <a:r>
              <a:rPr lang="en-US" dirty="0"/>
              <a:t>&gt; reference &lt;</a:t>
            </a:r>
            <a:r>
              <a:rPr lang="en-US" dirty="0" err="1"/>
              <a:t>project.csproj</a:t>
            </a:r>
            <a:r>
              <a:rPr lang="en-US" dirty="0"/>
              <a:t>&gt;</a:t>
            </a:r>
          </a:p>
          <a:p>
            <a:endParaRPr lang="en-US" dirty="0"/>
          </a:p>
          <a:p>
            <a:r>
              <a:rPr lang="en-US" dirty="0"/>
              <a:t>-- Lista las </a:t>
            </a:r>
            <a:r>
              <a:rPr lang="en-US" dirty="0" err="1"/>
              <a:t>referencias</a:t>
            </a:r>
            <a:r>
              <a:rPr lang="en-US" dirty="0"/>
              <a:t> de un Proyecto</a:t>
            </a:r>
          </a:p>
          <a:p>
            <a:r>
              <a:rPr lang="en-US" dirty="0"/>
              <a:t>dotnet list </a:t>
            </a:r>
            <a:r>
              <a:rPr lang="en-US" dirty="0" err="1"/>
              <a:t>MiConsola</a:t>
            </a:r>
            <a:r>
              <a:rPr lang="en-US" dirty="0"/>
              <a:t>/</a:t>
            </a:r>
            <a:r>
              <a:rPr lang="en-US" dirty="0" err="1"/>
              <a:t>MiConsola.csproj</a:t>
            </a:r>
            <a:r>
              <a:rPr lang="en-US" dirty="0"/>
              <a:t> reference</a:t>
            </a:r>
          </a:p>
          <a:p>
            <a:endParaRPr lang="en-US" dirty="0"/>
          </a:p>
          <a:p>
            <a:r>
              <a:rPr lang="en-US" dirty="0"/>
              <a:t>-- </a:t>
            </a:r>
            <a:r>
              <a:rPr lang="en-US" dirty="0" err="1"/>
              <a:t>Añade</a:t>
            </a:r>
            <a:r>
              <a:rPr lang="en-US" dirty="0"/>
              <a:t> </a:t>
            </a:r>
            <a:r>
              <a:rPr lang="en-US" dirty="0" err="1"/>
              <a:t>una</a:t>
            </a:r>
            <a:r>
              <a:rPr lang="en-US" dirty="0"/>
              <a:t> </a:t>
            </a:r>
            <a:r>
              <a:rPr lang="en-US" dirty="0" err="1"/>
              <a:t>referencia</a:t>
            </a:r>
            <a:r>
              <a:rPr lang="en-US" dirty="0"/>
              <a:t> a un Proyecto</a:t>
            </a:r>
          </a:p>
          <a:p>
            <a:r>
              <a:rPr lang="en-US" dirty="0"/>
              <a:t>dotnet add </a:t>
            </a:r>
            <a:r>
              <a:rPr lang="en-US" dirty="0" err="1"/>
              <a:t>MiConsola</a:t>
            </a:r>
            <a:r>
              <a:rPr lang="en-US" dirty="0"/>
              <a:t>/</a:t>
            </a:r>
            <a:r>
              <a:rPr lang="en-US" dirty="0" err="1"/>
              <a:t>MiConsola.csproj</a:t>
            </a:r>
            <a:r>
              <a:rPr lang="en-US" dirty="0"/>
              <a:t> reference </a:t>
            </a:r>
            <a:r>
              <a:rPr lang="en-US" dirty="0" err="1"/>
              <a:t>ClassLib</a:t>
            </a:r>
            <a:r>
              <a:rPr lang="en-US" dirty="0"/>
              <a:t>/</a:t>
            </a:r>
            <a:r>
              <a:rPr lang="en-US" dirty="0" err="1"/>
              <a:t>ClassLib.csproj</a:t>
            </a:r>
            <a:endParaRPr lang="en-US" dirty="0"/>
          </a:p>
          <a:p>
            <a:endParaRPr lang="en-US" dirty="0"/>
          </a:p>
          <a:p>
            <a:r>
              <a:rPr lang="en-US" dirty="0"/>
              <a:t>-- </a:t>
            </a:r>
            <a:r>
              <a:rPr lang="en-US" dirty="0" err="1"/>
              <a:t>Elimina</a:t>
            </a:r>
            <a:r>
              <a:rPr lang="en-US" dirty="0"/>
              <a:t> </a:t>
            </a:r>
            <a:r>
              <a:rPr lang="en-US" dirty="0" err="1"/>
              <a:t>una</a:t>
            </a:r>
            <a:r>
              <a:rPr lang="en-US" dirty="0"/>
              <a:t> </a:t>
            </a:r>
            <a:r>
              <a:rPr lang="en-US" dirty="0" err="1"/>
              <a:t>referencia</a:t>
            </a:r>
            <a:r>
              <a:rPr lang="en-US" dirty="0"/>
              <a:t> a un Proyecto</a:t>
            </a:r>
          </a:p>
          <a:p>
            <a:r>
              <a:rPr lang="en-US" dirty="0"/>
              <a:t>dotnet remove </a:t>
            </a:r>
            <a:r>
              <a:rPr lang="en-US" dirty="0" err="1"/>
              <a:t>MiConsola</a:t>
            </a:r>
            <a:r>
              <a:rPr lang="en-US" dirty="0"/>
              <a:t>/</a:t>
            </a:r>
            <a:r>
              <a:rPr lang="en-US" dirty="0" err="1"/>
              <a:t>MiConsola.csproj</a:t>
            </a:r>
            <a:r>
              <a:rPr lang="en-US" dirty="0"/>
              <a:t> reference </a:t>
            </a:r>
            <a:r>
              <a:rPr lang="en-US" dirty="0" err="1"/>
              <a:t>ClassLib</a:t>
            </a:r>
            <a:r>
              <a:rPr lang="en-US" dirty="0"/>
              <a:t>/</a:t>
            </a:r>
            <a:r>
              <a:rPr lang="en-US" dirty="0" err="1"/>
              <a:t>ClassLib.csproj</a:t>
            </a:r>
            <a:endParaRPr lang="en-US" dirty="0"/>
          </a:p>
          <a:p>
            <a:endParaRPr lang="en-US" sz="2000" dirty="0">
              <a:solidFill>
                <a:schemeClr val="tx1"/>
              </a:solidFill>
              <a:latin typeface="Montserrat" pitchFamily="2" charset="77"/>
            </a:endParaRP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&lt;command&gt; reference</a:t>
            </a:r>
            <a:endParaRPr lang="en-ES" dirty="0">
              <a:latin typeface="Montserrat Medium" pitchFamily="2" charset="77"/>
            </a:endParaRPr>
          </a:p>
        </p:txBody>
      </p:sp>
    </p:spTree>
    <p:extLst>
      <p:ext uri="{BB962C8B-B14F-4D97-AF65-F5344CB8AC3E}">
        <p14:creationId xmlns:p14="http://schemas.microsoft.com/office/powerpoint/2010/main" val="401482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97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el</a:t>
            </a:r>
            <a:r>
              <a:rPr lang="en-US" dirty="0"/>
              <a:t> CLI</a:t>
            </a:r>
            <a:endParaRPr lang="en-ES" dirty="0"/>
          </a:p>
        </p:txBody>
      </p:sp>
      <p:pic>
        <p:nvPicPr>
          <p:cNvPr id="3" name="Marcador de posición de imagen 2" descr="Hombre trabajando en casa">
            <a:extLst>
              <a:ext uri="{FF2B5EF4-FFF2-40B4-BE49-F238E27FC236}">
                <a16:creationId xmlns:a16="http://schemas.microsoft.com/office/drawing/2014/main" id="{7B270A67-8C2A-4A00-E400-4D16F8A86C07}"/>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7752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8475371" cy="1351721"/>
          </a:xfrm>
        </p:spPr>
        <p:txBody>
          <a:bodyPr/>
          <a:lstStyle/>
          <a:p>
            <a:r>
              <a:rPr lang="es-ES" dirty="0"/>
              <a:t>Fundamentos de 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Repaso</a:t>
            </a:r>
            <a:r>
              <a:rPr lang="en-US" dirty="0"/>
              <a:t> a </a:t>
            </a:r>
            <a:r>
              <a:rPr lang="en-US" dirty="0" err="1"/>
              <a:t>los</a:t>
            </a:r>
            <a:r>
              <a:rPr lang="en-US" dirty="0"/>
              <a:t> </a:t>
            </a:r>
            <a:r>
              <a:rPr lang="en-US" dirty="0" err="1"/>
              <a:t>fundamentos</a:t>
            </a:r>
            <a:r>
              <a:rPr lang="en-US" dirty="0"/>
              <a:t> y </a:t>
            </a:r>
            <a:r>
              <a:rPr lang="en-US" dirty="0" err="1"/>
              <a:t>características</a:t>
            </a:r>
            <a:r>
              <a:rPr lang="en-US" dirty="0"/>
              <a:t> </a:t>
            </a:r>
            <a:r>
              <a:rPr lang="en-US" dirty="0" err="1"/>
              <a:t>nuevas</a:t>
            </a:r>
            <a:r>
              <a:rPr lang="en-US" dirty="0"/>
              <a:t> del </a:t>
            </a:r>
            <a:r>
              <a:rPr lang="en-US" dirty="0" err="1"/>
              <a:t>lenguaje</a:t>
            </a:r>
            <a:endParaRPr lang="en-ES" dirty="0"/>
          </a:p>
        </p:txBody>
      </p:sp>
    </p:spTree>
    <p:extLst>
      <p:ext uri="{BB962C8B-B14F-4D97-AF65-F5344CB8AC3E}">
        <p14:creationId xmlns:p14="http://schemas.microsoft.com/office/powerpoint/2010/main" val="3718391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Introducción a Http API REST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APIs HTTP Restful</a:t>
            </a:r>
            <a:endParaRPr lang="en-ES" dirty="0"/>
          </a:p>
        </p:txBody>
      </p:sp>
    </p:spTree>
    <p:extLst>
      <p:ext uri="{BB962C8B-B14F-4D97-AF65-F5344CB8AC3E}">
        <p14:creationId xmlns:p14="http://schemas.microsoft.com/office/powerpoint/2010/main" val="3489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a:t>
            </a:r>
            <a:r>
              <a:rPr lang="en-US" dirty="0" err="1"/>
              <a:t>Qué</a:t>
            </a:r>
            <a:r>
              <a:rPr lang="en-US" dirty="0"/>
              <a:t> es un API REST?</a:t>
            </a:r>
          </a:p>
          <a:p>
            <a:r>
              <a:rPr lang="en-US" dirty="0" err="1"/>
              <a:t>Reglas</a:t>
            </a:r>
            <a:r>
              <a:rPr lang="en-US" dirty="0"/>
              <a:t> </a:t>
            </a:r>
            <a:r>
              <a:rPr lang="en-US" dirty="0" err="1"/>
              <a:t>arquitectura</a:t>
            </a:r>
            <a:r>
              <a:rPr lang="en-US" dirty="0"/>
              <a:t> REST</a:t>
            </a:r>
          </a:p>
          <a:p>
            <a:r>
              <a:rPr lang="en-US" dirty="0"/>
              <a:t>Probando APIs con Postman</a:t>
            </a:r>
          </a:p>
          <a:p>
            <a:r>
              <a:rPr lang="en-US" dirty="0"/>
              <a:t>URIs y URLs</a:t>
            </a:r>
          </a:p>
          <a:p>
            <a:r>
              <a:rPr lang="en-US" dirty="0" err="1"/>
              <a:t>Verbos</a:t>
            </a:r>
            <a:r>
              <a:rPr lang="en-US" dirty="0"/>
              <a:t> Http</a:t>
            </a:r>
          </a:p>
          <a:p>
            <a:r>
              <a:rPr lang="en-US" dirty="0" err="1"/>
              <a:t>Códigos</a:t>
            </a:r>
            <a:r>
              <a:rPr lang="en-US" dirty="0"/>
              <a:t> de </a:t>
            </a:r>
            <a:r>
              <a:rPr lang="en-US" dirty="0" err="1"/>
              <a:t>estado</a:t>
            </a:r>
            <a:endParaRPr lang="en-US" dirty="0"/>
          </a:p>
          <a:p>
            <a:r>
              <a:rPr lang="en-US" dirty="0"/>
              <a:t>Cuerpo de la </a:t>
            </a:r>
            <a:r>
              <a:rPr lang="en-US" dirty="0" err="1"/>
              <a:t>petición</a:t>
            </a:r>
            <a:endParaRPr lang="en-US" dirty="0"/>
          </a:p>
          <a:p>
            <a:r>
              <a:rPr lang="en-US" dirty="0"/>
              <a:t>Cabeceras Http</a:t>
            </a:r>
          </a:p>
          <a:p>
            <a:r>
              <a:rPr lang="en-US" dirty="0"/>
              <a:t>HATEOAS</a:t>
            </a:r>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Introducción</a:t>
            </a:r>
            <a:r>
              <a:rPr lang="en-US" dirty="0"/>
              <a:t> a Http API REST</a:t>
            </a:r>
            <a:endParaRPr lang="es-ES" dirty="0"/>
          </a:p>
        </p:txBody>
      </p:sp>
    </p:spTree>
    <p:extLst>
      <p:ext uri="{BB962C8B-B14F-4D97-AF65-F5344CB8AC3E}">
        <p14:creationId xmlns:p14="http://schemas.microsoft.com/office/powerpoint/2010/main" val="232429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un API REST?</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err="1"/>
              <a:t>Definición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097763"/>
            <a:ext cx="7777163" cy="3247475"/>
          </a:xfrm>
        </p:spPr>
        <p:txBody>
          <a:bodyPr/>
          <a:lstStyle/>
          <a:p>
            <a:r>
              <a:rPr lang="es-ES" sz="1800" b="1" dirty="0">
                <a:solidFill>
                  <a:schemeClr val="accent1"/>
                </a:solidFill>
              </a:rPr>
              <a:t>API</a:t>
            </a:r>
            <a:r>
              <a:rPr lang="es-ES" sz="1800" dirty="0"/>
              <a:t> (</a:t>
            </a:r>
            <a:r>
              <a:rPr lang="es-ES" sz="1800" dirty="0" err="1"/>
              <a:t>Application</a:t>
            </a:r>
            <a:r>
              <a:rPr lang="es-ES" sz="1800" dirty="0"/>
              <a:t> </a:t>
            </a:r>
            <a:r>
              <a:rPr lang="es-ES" sz="1800" dirty="0" err="1"/>
              <a:t>Programming</a:t>
            </a:r>
            <a:r>
              <a:rPr lang="es-ES" sz="1800" dirty="0"/>
              <a:t> Interface) será el contrato que nuestro servidor le ofrezca a todos sus clientes.</a:t>
            </a:r>
          </a:p>
          <a:p>
            <a:r>
              <a:rPr lang="es-ES" sz="1800" b="1" dirty="0">
                <a:solidFill>
                  <a:schemeClr val="accent1"/>
                </a:solidFill>
              </a:rPr>
              <a:t>REST</a:t>
            </a:r>
            <a:r>
              <a:rPr lang="es-ES" sz="1800" dirty="0"/>
              <a:t> (</a:t>
            </a:r>
            <a:r>
              <a:rPr lang="es-ES" sz="1800" dirty="0" err="1"/>
              <a:t>Representational</a:t>
            </a:r>
            <a:r>
              <a:rPr lang="es-ES" sz="1800" dirty="0"/>
              <a:t> </a:t>
            </a:r>
            <a:r>
              <a:rPr lang="es-ES" sz="1800" dirty="0" err="1"/>
              <a:t>State</a:t>
            </a:r>
            <a:r>
              <a:rPr lang="es-ES" sz="1800" dirty="0"/>
              <a:t> Transfer) es un estilo de arquitectura para diseñar aplicaciones en la red.</a:t>
            </a:r>
          </a:p>
          <a:p>
            <a:pPr lvl="1"/>
            <a:r>
              <a:rPr lang="es-ES" sz="1600" dirty="0"/>
              <a:t>Cada petición HTTP contiene toda la información necesaria para ejecutarla, lo que permite que ni cliente ni servidor necesiten recordar ningún estado previo para satisfacerla.</a:t>
            </a:r>
          </a:p>
          <a:p>
            <a:pPr lvl="1"/>
            <a:r>
              <a:rPr lang="es-ES" sz="1600" dirty="0"/>
              <a:t>Se compone de una lista de reglas que se deben cumplir en el diseño de la arquitectura de una API.</a:t>
            </a:r>
          </a:p>
          <a:p>
            <a:pPr lvl="1"/>
            <a:r>
              <a:rPr lang="es-ES" sz="1600" dirty="0"/>
              <a:t>Hablaremos de servicios web </a:t>
            </a:r>
            <a:r>
              <a:rPr lang="es-ES" sz="1600" dirty="0" err="1"/>
              <a:t>restful</a:t>
            </a:r>
            <a:r>
              <a:rPr lang="es-ES" sz="1600" dirty="0"/>
              <a:t> si cumplen la arquitectura REST (</a:t>
            </a:r>
            <a:r>
              <a:rPr lang="es-ES" sz="1600" dirty="0" err="1"/>
              <a:t>restful</a:t>
            </a:r>
            <a:r>
              <a:rPr lang="es-ES" sz="1600" dirty="0"/>
              <a:t> = adjetivo; </a:t>
            </a:r>
            <a:r>
              <a:rPr lang="es-ES" sz="1600" dirty="0" err="1"/>
              <a:t>rest</a:t>
            </a:r>
            <a:r>
              <a:rPr lang="es-ES" sz="1600" dirty="0"/>
              <a:t> = nombre)</a:t>
            </a:r>
          </a:p>
          <a:p>
            <a:endParaRPr lang="en-ES" dirty="0"/>
          </a:p>
        </p:txBody>
      </p:sp>
    </p:spTree>
    <p:extLst>
      <p:ext uri="{BB962C8B-B14F-4D97-AF65-F5344CB8AC3E}">
        <p14:creationId xmlns:p14="http://schemas.microsoft.com/office/powerpoint/2010/main" val="445168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7014104" cy="651610"/>
          </a:xfrm>
        </p:spPr>
        <p:txBody>
          <a:bodyPr/>
          <a:lstStyle/>
          <a:p>
            <a:r>
              <a:rPr lang="en-US" dirty="0"/>
              <a:t>¿</a:t>
            </a:r>
            <a:r>
              <a:rPr lang="en-US" dirty="0" err="1"/>
              <a:t>Qué</a:t>
            </a:r>
            <a:r>
              <a:rPr lang="en-US" dirty="0"/>
              <a:t> es un API REST?</a:t>
            </a:r>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Funcionamiento</a:t>
            </a:r>
            <a:r>
              <a:rPr lang="en-US" dirty="0"/>
              <a:t> </a:t>
            </a:r>
            <a:r>
              <a:rPr lang="en-US" dirty="0" err="1"/>
              <a:t>basado</a:t>
            </a:r>
            <a:r>
              <a:rPr lang="en-US" dirty="0"/>
              <a:t> </a:t>
            </a:r>
            <a:r>
              <a:rPr lang="en-US" dirty="0" err="1"/>
              <a:t>en</a:t>
            </a:r>
            <a:r>
              <a:rPr lang="en-US" dirty="0"/>
              <a:t> </a:t>
            </a:r>
            <a:r>
              <a:rPr lang="en-US" dirty="0" err="1"/>
              <a:t>protocolo</a:t>
            </a:r>
            <a:r>
              <a:rPr lang="en-US" dirty="0"/>
              <a:t> Http</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1400" dirty="0"/>
              <a:t>Las llamadas al API se implementan como peticiones HTTP</a:t>
            </a:r>
          </a:p>
          <a:p>
            <a:r>
              <a:rPr lang="es-ES" sz="1400" dirty="0"/>
              <a:t>La URL representa el recurso al que queremos acceder</a:t>
            </a:r>
          </a:p>
          <a:p>
            <a:pPr lvl="1"/>
            <a:r>
              <a:rPr lang="es-ES" sz="1000" dirty="0"/>
              <a:t>https://reqres.in/api/users/3</a:t>
            </a:r>
          </a:p>
          <a:p>
            <a:r>
              <a:rPr lang="es-ES" sz="1400" dirty="0"/>
              <a:t>El verbo HTTP representa la acción</a:t>
            </a:r>
          </a:p>
          <a:p>
            <a:pPr lvl="1"/>
            <a:r>
              <a:rPr lang="es-ES" sz="1000" dirty="0"/>
              <a:t>GET, POST, PUT, DELETE</a:t>
            </a:r>
          </a:p>
          <a:p>
            <a:r>
              <a:rPr lang="es-ES" sz="1400" dirty="0"/>
              <a:t>El código de estado representa el resultado devuelto por el API</a:t>
            </a:r>
          </a:p>
          <a:p>
            <a:pPr lvl="1"/>
            <a:r>
              <a:rPr lang="es-ES" sz="1000" dirty="0"/>
              <a:t>200 (OK), 201 (CREATED), 404 (NOT FOUND), 500 (INTERNAL SERVER ERROR)</a:t>
            </a:r>
          </a:p>
          <a:p>
            <a:r>
              <a:rPr lang="es-ES" sz="1400" dirty="0"/>
              <a:t>Los datos que devuelve el API junto con el código de respuesta suele estar en formato JSON o XML</a:t>
            </a:r>
          </a:p>
          <a:p>
            <a:endParaRPr lang="en-ES" dirty="0"/>
          </a:p>
        </p:txBody>
      </p:sp>
      <p:pic>
        <p:nvPicPr>
          <p:cNvPr id="2" name="object 4">
            <a:extLst>
              <a:ext uri="{FF2B5EF4-FFF2-40B4-BE49-F238E27FC236}">
                <a16:creationId xmlns:a16="http://schemas.microsoft.com/office/drawing/2014/main" id="{64509DB6-B596-029F-5848-EC683E9EADDC}"/>
              </a:ext>
            </a:extLst>
          </p:cNvPr>
          <p:cNvPicPr>
            <a:picLocks noGrp="1"/>
          </p:cNvPicPr>
          <p:nvPr>
            <p:ph type="pic" sz="quarter" idx="15"/>
          </p:nvPr>
        </p:nvPicPr>
        <p:blipFill>
          <a:blip r:embed="rId2" cstate="print"/>
          <a:stretch>
            <a:fillRect/>
          </a:stretch>
        </p:blipFill>
        <p:spPr>
          <a:xfrm>
            <a:off x="6434500" y="3472433"/>
            <a:ext cx="5247154" cy="1879192"/>
          </a:xfrm>
          <a:prstGeom prst="rect">
            <a:avLst/>
          </a:prstGeom>
        </p:spPr>
      </p:pic>
    </p:spTree>
    <p:extLst>
      <p:ext uri="{BB962C8B-B14F-4D97-AF65-F5344CB8AC3E}">
        <p14:creationId xmlns:p14="http://schemas.microsoft.com/office/powerpoint/2010/main" val="638921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7014104" cy="651610"/>
          </a:xfrm>
        </p:spPr>
        <p:txBody>
          <a:bodyPr/>
          <a:lstStyle/>
          <a:p>
            <a:r>
              <a:rPr lang="en-US" dirty="0"/>
              <a:t>¿</a:t>
            </a:r>
            <a:r>
              <a:rPr lang="en-US" dirty="0" err="1"/>
              <a:t>Qué</a:t>
            </a:r>
            <a:r>
              <a:rPr lang="en-US" dirty="0"/>
              <a:t> es un API REST?</a:t>
            </a:r>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Las </a:t>
            </a:r>
            <a:r>
              <a:rPr lang="en-US" dirty="0" err="1"/>
              <a:t>reglas</a:t>
            </a:r>
            <a:r>
              <a:rPr lang="en-US" dirty="0"/>
              <a:t> que </a:t>
            </a:r>
            <a:r>
              <a:rPr lang="en-US" dirty="0" err="1"/>
              <a:t>debe</a:t>
            </a:r>
            <a:r>
              <a:rPr lang="en-US" dirty="0"/>
              <a:t> </a:t>
            </a:r>
            <a:r>
              <a:rPr lang="en-US" dirty="0" err="1"/>
              <a:t>cumplir</a:t>
            </a:r>
            <a:r>
              <a:rPr lang="en-US" dirty="0"/>
              <a:t> </a:t>
            </a:r>
            <a:r>
              <a:rPr lang="en-US" dirty="0" err="1"/>
              <a:t>una</a:t>
            </a:r>
            <a:r>
              <a:rPr lang="en-US" dirty="0"/>
              <a:t> </a:t>
            </a:r>
            <a:r>
              <a:rPr lang="en-US" dirty="0" err="1"/>
              <a:t>arquitectura</a:t>
            </a:r>
            <a:r>
              <a:rPr lang="en-US" dirty="0"/>
              <a:t> REST</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a:t>Interfaz uniforme</a:t>
            </a:r>
          </a:p>
          <a:p>
            <a:r>
              <a:rPr lang="es-ES" sz="2000" dirty="0"/>
              <a:t>Peticiones sin estado</a:t>
            </a:r>
          </a:p>
          <a:p>
            <a:r>
              <a:rPr lang="es-ES" sz="2000" dirty="0" err="1"/>
              <a:t>Cacheable</a:t>
            </a:r>
            <a:endParaRPr lang="es-ES" sz="2000" dirty="0"/>
          </a:p>
          <a:p>
            <a:r>
              <a:rPr lang="es-ES" sz="2000" dirty="0"/>
              <a:t>Separación entre cliente y servidor</a:t>
            </a:r>
          </a:p>
        </p:txBody>
      </p:sp>
      <p:pic>
        <p:nvPicPr>
          <p:cNvPr id="11" name="object 4">
            <a:extLst>
              <a:ext uri="{FF2B5EF4-FFF2-40B4-BE49-F238E27FC236}">
                <a16:creationId xmlns:a16="http://schemas.microsoft.com/office/drawing/2014/main" id="{C525EDB3-34DD-CB6C-F661-3BFF37B360BB}"/>
              </a:ext>
            </a:extLst>
          </p:cNvPr>
          <p:cNvPicPr>
            <a:picLocks noGrp="1"/>
          </p:cNvPicPr>
          <p:nvPr>
            <p:ph type="pic" sz="quarter" idx="15"/>
          </p:nvPr>
        </p:nvPicPr>
        <p:blipFill>
          <a:blip r:embed="rId2" cstate="print"/>
          <a:stretch>
            <a:fillRect/>
          </a:stretch>
        </p:blipFill>
        <p:spPr>
          <a:xfrm>
            <a:off x="6516896" y="3974368"/>
            <a:ext cx="5280173" cy="1042907"/>
          </a:xfrm>
          <a:prstGeom prst="rect">
            <a:avLst/>
          </a:prstGeom>
        </p:spPr>
      </p:pic>
    </p:spTree>
    <p:extLst>
      <p:ext uri="{BB962C8B-B14F-4D97-AF65-F5344CB8AC3E}">
        <p14:creationId xmlns:p14="http://schemas.microsoft.com/office/powerpoint/2010/main" val="740103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CBA550F-9C30-88FA-57C9-6D3F204701CE}"/>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p:txBody>
      </p:sp>
      <p:sp>
        <p:nvSpPr>
          <p:cNvPr id="3" name="Marcador de texto 2">
            <a:extLst>
              <a:ext uri="{FF2B5EF4-FFF2-40B4-BE49-F238E27FC236}">
                <a16:creationId xmlns:a16="http://schemas.microsoft.com/office/drawing/2014/main" id="{823234B9-060F-356C-46C0-6F11A57A34E4}"/>
              </a:ext>
            </a:extLst>
          </p:cNvPr>
          <p:cNvSpPr>
            <a:spLocks noGrp="1"/>
          </p:cNvSpPr>
          <p:nvPr>
            <p:ph type="body" sz="quarter" idx="13"/>
          </p:nvPr>
        </p:nvSpPr>
        <p:spPr/>
        <p:txBody>
          <a:bodyPr/>
          <a:lstStyle/>
          <a:p>
            <a:r>
              <a:rPr lang="en-US" dirty="0" err="1"/>
              <a:t>Interfaz</a:t>
            </a:r>
            <a:r>
              <a:rPr lang="en-US" dirty="0"/>
              <a:t> </a:t>
            </a:r>
            <a:r>
              <a:rPr lang="en-US" dirty="0" err="1"/>
              <a:t>uniforme</a:t>
            </a:r>
            <a:endParaRPr lang="es-ES" dirty="0"/>
          </a:p>
        </p:txBody>
      </p:sp>
      <p:sp>
        <p:nvSpPr>
          <p:cNvPr id="4" name="Marcador de texto 3">
            <a:extLst>
              <a:ext uri="{FF2B5EF4-FFF2-40B4-BE49-F238E27FC236}">
                <a16:creationId xmlns:a16="http://schemas.microsoft.com/office/drawing/2014/main" id="{E12CAA77-A973-DB1B-A746-3A3BD9CE72C7}"/>
              </a:ext>
            </a:extLst>
          </p:cNvPr>
          <p:cNvSpPr>
            <a:spLocks noGrp="1"/>
          </p:cNvSpPr>
          <p:nvPr>
            <p:ph type="body" sz="quarter" idx="14"/>
          </p:nvPr>
        </p:nvSpPr>
        <p:spPr>
          <a:xfrm>
            <a:off x="911225" y="3122645"/>
            <a:ext cx="5040313" cy="3222593"/>
          </a:xfrm>
        </p:spPr>
        <p:txBody>
          <a:bodyPr/>
          <a:lstStyle/>
          <a:p>
            <a:r>
              <a:rPr lang="es-ES" sz="1600" dirty="0"/>
              <a:t>La interfaz de basa en recursos</a:t>
            </a:r>
          </a:p>
          <a:p>
            <a:pPr lvl="1"/>
            <a:r>
              <a:rPr lang="es-ES" sz="1200" dirty="0"/>
              <a:t>El recurso Empleado (Id, Nombre, Apellido)</a:t>
            </a:r>
          </a:p>
          <a:p>
            <a:r>
              <a:rPr lang="es-ES" sz="1600" dirty="0"/>
              <a:t>El servidor manda los datos en el formato que le pidan (</a:t>
            </a:r>
            <a:r>
              <a:rPr lang="es-ES" sz="1600" dirty="0" err="1"/>
              <a:t>json</a:t>
            </a:r>
            <a:r>
              <a:rPr lang="es-ES" sz="1600" dirty="0"/>
              <a:t>, </a:t>
            </a:r>
            <a:r>
              <a:rPr lang="es-ES" sz="1600" dirty="0" err="1"/>
              <a:t>xml</a:t>
            </a:r>
            <a:r>
              <a:rPr lang="es-ES" sz="1600" dirty="0"/>
              <a:t>...)</a:t>
            </a:r>
          </a:p>
          <a:p>
            <a:pPr lvl="1"/>
            <a:r>
              <a:rPr lang="es-ES" sz="1200" dirty="0"/>
              <a:t>Nunca se envían estructuras internas (BBDD por ejemplo)</a:t>
            </a:r>
          </a:p>
          <a:p>
            <a:r>
              <a:rPr lang="es-ES" sz="1600" dirty="0"/>
              <a:t>La información del recurso que le llega el cliente podrá ser utilizado en otras operaciones</a:t>
            </a:r>
          </a:p>
          <a:p>
            <a:pPr lvl="1"/>
            <a:r>
              <a:rPr lang="es-ES" sz="1200" dirty="0"/>
              <a:t>Si se tienen permisos</a:t>
            </a:r>
          </a:p>
          <a:p>
            <a:r>
              <a:rPr lang="es-ES" sz="1600" dirty="0"/>
              <a:t>Procurar una API sencilla y jerárquica</a:t>
            </a:r>
          </a:p>
          <a:p>
            <a:r>
              <a:rPr lang="es-ES" sz="1600" dirty="0"/>
              <a:t>Nomenclatura de los recursos habitualmente en plural</a:t>
            </a:r>
          </a:p>
          <a:p>
            <a:endParaRPr lang="es-ES" dirty="0"/>
          </a:p>
        </p:txBody>
      </p:sp>
      <p:pic>
        <p:nvPicPr>
          <p:cNvPr id="6" name="object 2">
            <a:extLst>
              <a:ext uri="{FF2B5EF4-FFF2-40B4-BE49-F238E27FC236}">
                <a16:creationId xmlns:a16="http://schemas.microsoft.com/office/drawing/2014/main" id="{53F69EDF-5E20-0765-FB6F-B04DED6F2A3C}"/>
              </a:ext>
            </a:extLst>
          </p:cNvPr>
          <p:cNvPicPr>
            <a:picLocks noGrp="1"/>
          </p:cNvPicPr>
          <p:nvPr>
            <p:ph type="pic" sz="quarter" idx="15"/>
          </p:nvPr>
        </p:nvPicPr>
        <p:blipFill>
          <a:blip r:embed="rId2" cstate="print"/>
          <a:stretch>
            <a:fillRect/>
          </a:stretch>
        </p:blipFill>
        <p:spPr>
          <a:xfrm>
            <a:off x="6240464" y="3122645"/>
            <a:ext cx="5375687" cy="1543514"/>
          </a:xfrm>
          <a:prstGeom prst="rect">
            <a:avLst/>
          </a:prstGeom>
        </p:spPr>
      </p:pic>
    </p:spTree>
    <p:extLst>
      <p:ext uri="{BB962C8B-B14F-4D97-AF65-F5344CB8AC3E}">
        <p14:creationId xmlns:p14="http://schemas.microsoft.com/office/powerpoint/2010/main" val="1736096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1D04447-C4CB-603F-C478-D92ED3FE044F}"/>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p:txBody>
      </p:sp>
      <p:sp>
        <p:nvSpPr>
          <p:cNvPr id="3" name="Marcador de texto 2">
            <a:extLst>
              <a:ext uri="{FF2B5EF4-FFF2-40B4-BE49-F238E27FC236}">
                <a16:creationId xmlns:a16="http://schemas.microsoft.com/office/drawing/2014/main" id="{39F2C78F-8782-C3F1-90AA-A2DE92C7BD38}"/>
              </a:ext>
            </a:extLst>
          </p:cNvPr>
          <p:cNvSpPr>
            <a:spLocks noGrp="1"/>
          </p:cNvSpPr>
          <p:nvPr>
            <p:ph type="body" sz="quarter" idx="13"/>
          </p:nvPr>
        </p:nvSpPr>
        <p:spPr>
          <a:xfrm>
            <a:off x="911225" y="2521359"/>
            <a:ext cx="10197058" cy="651610"/>
          </a:xfrm>
        </p:spPr>
        <p:txBody>
          <a:bodyPr/>
          <a:lstStyle/>
          <a:p>
            <a:r>
              <a:rPr lang="en-US" dirty="0" err="1"/>
              <a:t>Peticiones</a:t>
            </a:r>
            <a:r>
              <a:rPr lang="en-US" dirty="0"/>
              <a:t> sin </a:t>
            </a:r>
            <a:r>
              <a:rPr lang="en-US" dirty="0" err="1"/>
              <a:t>estado</a:t>
            </a:r>
            <a:r>
              <a:rPr lang="en-US" dirty="0"/>
              <a:t>: El </a:t>
            </a:r>
            <a:r>
              <a:rPr lang="en-US" dirty="0" err="1"/>
              <a:t>protocolo</a:t>
            </a:r>
            <a:r>
              <a:rPr lang="en-US" dirty="0"/>
              <a:t> Http es un </a:t>
            </a:r>
            <a:r>
              <a:rPr lang="en-US" dirty="0" err="1"/>
              <a:t>protocolo</a:t>
            </a:r>
            <a:r>
              <a:rPr lang="en-US" dirty="0"/>
              <a:t> sin </a:t>
            </a:r>
            <a:r>
              <a:rPr lang="en-US" dirty="0" err="1"/>
              <a:t>estado</a:t>
            </a:r>
            <a:endParaRPr lang="es-ES" dirty="0"/>
          </a:p>
        </p:txBody>
      </p:sp>
      <p:sp>
        <p:nvSpPr>
          <p:cNvPr id="4" name="Marcador de texto 3">
            <a:extLst>
              <a:ext uri="{FF2B5EF4-FFF2-40B4-BE49-F238E27FC236}">
                <a16:creationId xmlns:a16="http://schemas.microsoft.com/office/drawing/2014/main" id="{16C5D842-13DE-7226-4E62-04BD06665A54}"/>
              </a:ext>
            </a:extLst>
          </p:cNvPr>
          <p:cNvSpPr>
            <a:spLocks noGrp="1"/>
          </p:cNvSpPr>
          <p:nvPr>
            <p:ph type="body" sz="quarter" idx="14"/>
          </p:nvPr>
        </p:nvSpPr>
        <p:spPr>
          <a:xfrm>
            <a:off x="911225" y="3079102"/>
            <a:ext cx="10197058" cy="3266136"/>
          </a:xfrm>
        </p:spPr>
        <p:txBody>
          <a:bodyPr/>
          <a:lstStyle/>
          <a:p>
            <a:pPr marL="1384300" lvl="1" indent="-457200">
              <a:lnSpc>
                <a:spcPct val="100000"/>
              </a:lnSpc>
              <a:spcBef>
                <a:spcPts val="409"/>
              </a:spcBef>
              <a:buClr>
                <a:srgbClr val="00B5F0"/>
              </a:buClr>
              <a:buAutoNum type="arabicPeriod"/>
              <a:tabLst>
                <a:tab pos="926465" algn="l"/>
                <a:tab pos="927100" algn="l"/>
              </a:tabLst>
            </a:pPr>
            <a:r>
              <a:rPr lang="es-ES" sz="1600" spc="210" dirty="0">
                <a:solidFill>
                  <a:srgbClr val="041C2C"/>
                </a:solidFill>
                <a:latin typeface="Calibri"/>
                <a:cs typeface="Calibri"/>
              </a:rPr>
              <a:t>GET</a:t>
            </a:r>
            <a:r>
              <a:rPr lang="es-ES" sz="1600" spc="90" dirty="0">
                <a:solidFill>
                  <a:srgbClr val="041C2C"/>
                </a:solidFill>
                <a:latin typeface="Calibri"/>
                <a:cs typeface="Calibri"/>
              </a:rPr>
              <a:t> </a:t>
            </a:r>
            <a:r>
              <a:rPr lang="es-ES" sz="1600" spc="114" dirty="0">
                <a:solidFill>
                  <a:srgbClr val="041C2C"/>
                </a:solidFill>
                <a:latin typeface="Calibri"/>
                <a:cs typeface="Calibri"/>
              </a:rPr>
              <a:t>{</a:t>
            </a:r>
            <a:r>
              <a:rPr lang="es-ES" sz="1600" spc="114" dirty="0" err="1">
                <a:solidFill>
                  <a:srgbClr val="041C2C"/>
                </a:solidFill>
                <a:latin typeface="Calibri"/>
                <a:cs typeface="Calibri"/>
              </a:rPr>
              <a:t>baseurl</a:t>
            </a:r>
            <a:r>
              <a:rPr lang="es-ES" sz="1600" spc="114" dirty="0">
                <a:solidFill>
                  <a:srgbClr val="041C2C"/>
                </a:solidFill>
                <a:latin typeface="Calibri"/>
                <a:cs typeface="Calibri"/>
              </a:rPr>
              <a:t>}/</a:t>
            </a:r>
            <a:r>
              <a:rPr lang="es-ES" sz="1600" spc="114" dirty="0" err="1">
                <a:solidFill>
                  <a:srgbClr val="041C2C"/>
                </a:solidFill>
                <a:latin typeface="Calibri"/>
                <a:cs typeface="Calibri"/>
              </a:rPr>
              <a:t>customers</a:t>
            </a:r>
            <a:r>
              <a:rPr lang="es-ES" sz="1600" spc="114" dirty="0">
                <a:solidFill>
                  <a:srgbClr val="041C2C"/>
                </a:solidFill>
                <a:latin typeface="Calibri"/>
                <a:cs typeface="Calibri"/>
              </a:rPr>
              <a:t>/1234/</a:t>
            </a:r>
            <a:r>
              <a:rPr lang="es-ES" sz="1600" spc="114" dirty="0" err="1">
                <a:solidFill>
                  <a:srgbClr val="041C2C"/>
                </a:solidFill>
                <a:latin typeface="Calibri"/>
                <a:cs typeface="Calibri"/>
              </a:rPr>
              <a:t>invoices</a:t>
            </a:r>
            <a:r>
              <a:rPr lang="es-ES" sz="1600" spc="160" dirty="0">
                <a:solidFill>
                  <a:srgbClr val="041C2C"/>
                </a:solidFill>
                <a:latin typeface="Calibri"/>
                <a:cs typeface="Calibri"/>
              </a:rPr>
              <a:t> </a:t>
            </a:r>
            <a:r>
              <a:rPr lang="es-ES" sz="1600" spc="110" dirty="0">
                <a:solidFill>
                  <a:srgbClr val="041C2C"/>
                </a:solidFill>
                <a:latin typeface="Calibri"/>
                <a:cs typeface="Calibri"/>
              </a:rPr>
              <a:t>=&gt;</a:t>
            </a:r>
            <a:r>
              <a:rPr lang="es-ES" sz="1600" spc="100" dirty="0">
                <a:solidFill>
                  <a:srgbClr val="041C2C"/>
                </a:solidFill>
                <a:latin typeface="Calibri"/>
                <a:cs typeface="Calibri"/>
              </a:rPr>
              <a:t> </a:t>
            </a:r>
            <a:r>
              <a:rPr lang="es-ES" sz="1600" spc="125" dirty="0">
                <a:solidFill>
                  <a:srgbClr val="041C2C"/>
                </a:solidFill>
                <a:latin typeface="Calibri"/>
                <a:cs typeface="Calibri"/>
              </a:rPr>
              <a:t>200,</a:t>
            </a:r>
            <a:r>
              <a:rPr lang="es-ES" sz="1600" spc="110" dirty="0">
                <a:solidFill>
                  <a:srgbClr val="041C2C"/>
                </a:solidFill>
                <a:latin typeface="Calibri"/>
                <a:cs typeface="Calibri"/>
              </a:rPr>
              <a:t> </a:t>
            </a:r>
            <a:r>
              <a:rPr lang="es-ES" sz="1600" spc="95" dirty="0" err="1">
                <a:solidFill>
                  <a:srgbClr val="041C2C"/>
                </a:solidFill>
                <a:latin typeface="Calibri"/>
                <a:cs typeface="Calibri"/>
              </a:rPr>
              <a:t>json</a:t>
            </a:r>
            <a:r>
              <a:rPr lang="es-ES" sz="1600" spc="95" dirty="0">
                <a:solidFill>
                  <a:srgbClr val="041C2C"/>
                </a:solidFill>
                <a:latin typeface="Calibri"/>
                <a:cs typeface="Calibri"/>
              </a:rPr>
              <a:t>:</a:t>
            </a:r>
            <a:r>
              <a:rPr lang="es-ES" sz="1600" spc="105" dirty="0">
                <a:solidFill>
                  <a:srgbClr val="041C2C"/>
                </a:solidFill>
                <a:latin typeface="Calibri"/>
                <a:cs typeface="Calibri"/>
              </a:rPr>
              <a:t> </a:t>
            </a:r>
            <a:r>
              <a:rPr lang="es-ES" sz="1600" spc="75" dirty="0">
                <a:solidFill>
                  <a:srgbClr val="041C2C"/>
                </a:solidFill>
                <a:latin typeface="Calibri"/>
                <a:cs typeface="Calibri"/>
              </a:rPr>
              <a:t>[2345,</a:t>
            </a:r>
            <a:r>
              <a:rPr lang="es-ES" sz="1600" spc="105" dirty="0">
                <a:solidFill>
                  <a:srgbClr val="041C2C"/>
                </a:solidFill>
                <a:latin typeface="Calibri"/>
                <a:cs typeface="Calibri"/>
              </a:rPr>
              <a:t> </a:t>
            </a:r>
            <a:r>
              <a:rPr lang="es-ES" sz="1600" spc="100" dirty="0">
                <a:solidFill>
                  <a:srgbClr val="041C2C"/>
                </a:solidFill>
                <a:latin typeface="Calibri"/>
                <a:cs typeface="Calibri"/>
              </a:rPr>
              <a:t>2346,</a:t>
            </a:r>
            <a:r>
              <a:rPr lang="es-ES" sz="1600" spc="105" dirty="0">
                <a:solidFill>
                  <a:srgbClr val="041C2C"/>
                </a:solidFill>
                <a:latin typeface="Calibri"/>
                <a:cs typeface="Calibri"/>
              </a:rPr>
              <a:t> </a:t>
            </a:r>
            <a:r>
              <a:rPr lang="es-ES" sz="1600" spc="100" dirty="0">
                <a:solidFill>
                  <a:srgbClr val="041C2C"/>
                </a:solidFill>
                <a:latin typeface="Calibri"/>
                <a:cs typeface="Calibri"/>
              </a:rPr>
              <a:t>2347]</a:t>
            </a:r>
            <a:endParaRPr lang="es-ES" sz="1600" dirty="0">
              <a:latin typeface="Calibri"/>
              <a:cs typeface="Calibri"/>
            </a:endParaRPr>
          </a:p>
          <a:p>
            <a:pPr marL="1384300" lvl="1" indent="-457200">
              <a:lnSpc>
                <a:spcPct val="100000"/>
              </a:lnSpc>
              <a:spcBef>
                <a:spcPts val="315"/>
              </a:spcBef>
              <a:buClr>
                <a:srgbClr val="00B5F0"/>
              </a:buClr>
              <a:buAutoNum type="arabicPeriod"/>
              <a:tabLst>
                <a:tab pos="926465" algn="l"/>
                <a:tab pos="927100" algn="l"/>
              </a:tabLst>
            </a:pPr>
            <a:r>
              <a:rPr lang="es-ES" sz="1600" spc="254" dirty="0">
                <a:solidFill>
                  <a:srgbClr val="041C2C"/>
                </a:solidFill>
                <a:latin typeface="Calibri"/>
                <a:cs typeface="Calibri"/>
              </a:rPr>
              <a:t>DELETE</a:t>
            </a:r>
            <a:r>
              <a:rPr lang="es-ES" sz="1600" spc="100" dirty="0">
                <a:solidFill>
                  <a:srgbClr val="041C2C"/>
                </a:solidFill>
                <a:latin typeface="Calibri"/>
                <a:cs typeface="Calibri"/>
              </a:rPr>
              <a:t> </a:t>
            </a:r>
            <a:r>
              <a:rPr lang="es-ES" sz="1600" spc="114" dirty="0">
                <a:solidFill>
                  <a:srgbClr val="041C2C"/>
                </a:solidFill>
                <a:latin typeface="Calibri"/>
                <a:cs typeface="Calibri"/>
              </a:rPr>
              <a:t>{</a:t>
            </a:r>
            <a:r>
              <a:rPr lang="es-ES" sz="1600" spc="114" dirty="0" err="1">
                <a:solidFill>
                  <a:srgbClr val="041C2C"/>
                </a:solidFill>
                <a:latin typeface="Calibri"/>
                <a:cs typeface="Calibri"/>
              </a:rPr>
              <a:t>baseurl</a:t>
            </a:r>
            <a:r>
              <a:rPr lang="es-ES" sz="1600" spc="114" dirty="0">
                <a:solidFill>
                  <a:srgbClr val="041C2C"/>
                </a:solidFill>
                <a:latin typeface="Calibri"/>
                <a:cs typeface="Calibri"/>
              </a:rPr>
              <a:t>}/</a:t>
            </a:r>
            <a:r>
              <a:rPr lang="es-ES" sz="1600" spc="114" dirty="0" err="1">
                <a:solidFill>
                  <a:srgbClr val="041C2C"/>
                </a:solidFill>
                <a:latin typeface="Calibri"/>
                <a:cs typeface="Calibri"/>
              </a:rPr>
              <a:t>customers</a:t>
            </a:r>
            <a:r>
              <a:rPr lang="es-ES" sz="1600" spc="114" dirty="0">
                <a:solidFill>
                  <a:srgbClr val="041C2C"/>
                </a:solidFill>
                <a:latin typeface="Calibri"/>
                <a:cs typeface="Calibri"/>
              </a:rPr>
              <a:t>/1234/</a:t>
            </a:r>
            <a:r>
              <a:rPr lang="es-ES" sz="1600" spc="114" dirty="0" err="1">
                <a:solidFill>
                  <a:srgbClr val="041C2C"/>
                </a:solidFill>
                <a:latin typeface="Calibri"/>
                <a:cs typeface="Calibri"/>
              </a:rPr>
              <a:t>invoces</a:t>
            </a:r>
            <a:r>
              <a:rPr lang="es-ES" sz="1600" spc="114" dirty="0">
                <a:solidFill>
                  <a:srgbClr val="041C2C"/>
                </a:solidFill>
                <a:latin typeface="Calibri"/>
                <a:cs typeface="Calibri"/>
              </a:rPr>
              <a:t>/2345</a:t>
            </a:r>
            <a:r>
              <a:rPr lang="es-ES" sz="1600" spc="125" dirty="0">
                <a:solidFill>
                  <a:srgbClr val="041C2C"/>
                </a:solidFill>
                <a:latin typeface="Calibri"/>
                <a:cs typeface="Calibri"/>
              </a:rPr>
              <a:t> </a:t>
            </a:r>
            <a:r>
              <a:rPr lang="es-ES" sz="1600" spc="110" dirty="0">
                <a:solidFill>
                  <a:srgbClr val="041C2C"/>
                </a:solidFill>
                <a:latin typeface="Calibri"/>
                <a:cs typeface="Calibri"/>
              </a:rPr>
              <a:t>=&gt;</a:t>
            </a:r>
            <a:r>
              <a:rPr lang="es-ES" sz="1600" spc="100" dirty="0">
                <a:solidFill>
                  <a:srgbClr val="041C2C"/>
                </a:solidFill>
                <a:latin typeface="Calibri"/>
                <a:cs typeface="Calibri"/>
              </a:rPr>
              <a:t> </a:t>
            </a:r>
            <a:r>
              <a:rPr lang="es-ES" sz="1600" spc="165" dirty="0">
                <a:solidFill>
                  <a:srgbClr val="041C2C"/>
                </a:solidFill>
                <a:latin typeface="Calibri"/>
                <a:cs typeface="Calibri"/>
              </a:rPr>
              <a:t>200</a:t>
            </a:r>
          </a:p>
          <a:p>
            <a:pPr marL="927100" indent="-457200">
              <a:lnSpc>
                <a:spcPct val="100000"/>
              </a:lnSpc>
              <a:spcBef>
                <a:spcPts val="315"/>
              </a:spcBef>
              <a:buClr>
                <a:srgbClr val="00B5F0"/>
              </a:buClr>
              <a:buAutoNum type="arabicPeriod"/>
              <a:tabLst>
                <a:tab pos="926465" algn="l"/>
                <a:tab pos="927100" algn="l"/>
              </a:tabLst>
            </a:pPr>
            <a:endParaRPr lang="es-ES" sz="2000" spc="165" dirty="0">
              <a:solidFill>
                <a:srgbClr val="041C2C"/>
              </a:solidFill>
              <a:latin typeface="Calibri"/>
              <a:cs typeface="Calibri"/>
            </a:endParaRPr>
          </a:p>
          <a:p>
            <a:pPr marL="927100" indent="-457200">
              <a:lnSpc>
                <a:spcPct val="100000"/>
              </a:lnSpc>
              <a:spcBef>
                <a:spcPts val="315"/>
              </a:spcBef>
              <a:buClr>
                <a:srgbClr val="00B5F0"/>
              </a:buClr>
              <a:tabLst>
                <a:tab pos="926465" algn="l"/>
                <a:tab pos="927100" algn="l"/>
              </a:tabLst>
            </a:pPr>
            <a:r>
              <a:rPr lang="es-ES" sz="1800" dirty="0"/>
              <a:t>En la segunda petición hemos tenido que indicar el identificador del recurso que venía en la primera petición</a:t>
            </a:r>
          </a:p>
          <a:p>
            <a:pPr marL="927100" indent="-457200">
              <a:lnSpc>
                <a:spcPct val="100000"/>
              </a:lnSpc>
              <a:spcBef>
                <a:spcPts val="315"/>
              </a:spcBef>
              <a:buClr>
                <a:srgbClr val="00B5F0"/>
              </a:buClr>
              <a:tabLst>
                <a:tab pos="926465" algn="l"/>
                <a:tab pos="927100" algn="l"/>
              </a:tabLst>
            </a:pPr>
            <a:r>
              <a:rPr lang="es-ES" sz="1800" dirty="0"/>
              <a:t>El servidor no guardaba los datos de la consulta previa que tenía el cliente en particular</a:t>
            </a:r>
          </a:p>
          <a:p>
            <a:pPr marL="927100" indent="-457200">
              <a:lnSpc>
                <a:spcPct val="100000"/>
              </a:lnSpc>
              <a:spcBef>
                <a:spcPts val="315"/>
              </a:spcBef>
              <a:buClr>
                <a:srgbClr val="00B5F0"/>
              </a:buClr>
              <a:tabLst>
                <a:tab pos="926465" algn="l"/>
                <a:tab pos="927100" algn="l"/>
              </a:tabLst>
            </a:pPr>
            <a:r>
              <a:rPr lang="es-ES" sz="1800" dirty="0"/>
              <a:t>Después de borrar el recurso un GET a la </a:t>
            </a:r>
            <a:r>
              <a:rPr lang="es-ES" sz="1800" dirty="0" err="1"/>
              <a:t>invoice</a:t>
            </a:r>
            <a:r>
              <a:rPr lang="es-ES" sz="1800" dirty="0"/>
              <a:t> 2345 dará error, ya que ¡no existe el recurso!</a:t>
            </a:r>
          </a:p>
          <a:p>
            <a:pPr marL="469900" indent="0">
              <a:lnSpc>
                <a:spcPct val="100000"/>
              </a:lnSpc>
              <a:spcBef>
                <a:spcPts val="315"/>
              </a:spcBef>
              <a:buClr>
                <a:srgbClr val="00B5F0"/>
              </a:buClr>
              <a:buNone/>
              <a:tabLst>
                <a:tab pos="926465" algn="l"/>
                <a:tab pos="927100" algn="l"/>
              </a:tabLst>
            </a:pPr>
            <a:endParaRPr lang="es-ES" sz="2000" dirty="0">
              <a:latin typeface="Calibri"/>
              <a:cs typeface="Calibri"/>
            </a:endParaRPr>
          </a:p>
          <a:p>
            <a:endParaRPr lang="es-ES" dirty="0"/>
          </a:p>
        </p:txBody>
      </p:sp>
    </p:spTree>
    <p:extLst>
      <p:ext uri="{BB962C8B-B14F-4D97-AF65-F5344CB8AC3E}">
        <p14:creationId xmlns:p14="http://schemas.microsoft.com/office/powerpoint/2010/main" val="115233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377344A-CE2F-9537-56D0-2EFC85E8E9DB}"/>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a:p>
            <a:endParaRPr lang="es-ES" dirty="0"/>
          </a:p>
        </p:txBody>
      </p:sp>
      <p:sp>
        <p:nvSpPr>
          <p:cNvPr id="3" name="Marcador de texto 2">
            <a:extLst>
              <a:ext uri="{FF2B5EF4-FFF2-40B4-BE49-F238E27FC236}">
                <a16:creationId xmlns:a16="http://schemas.microsoft.com/office/drawing/2014/main" id="{1E9900CD-5C4C-C874-B366-A2F43F1C49F9}"/>
              </a:ext>
            </a:extLst>
          </p:cNvPr>
          <p:cNvSpPr>
            <a:spLocks noGrp="1"/>
          </p:cNvSpPr>
          <p:nvPr>
            <p:ph type="body" sz="quarter" idx="13"/>
          </p:nvPr>
        </p:nvSpPr>
        <p:spPr>
          <a:xfrm>
            <a:off x="911225" y="2521359"/>
            <a:ext cx="5040313" cy="327588"/>
          </a:xfrm>
        </p:spPr>
        <p:txBody>
          <a:bodyPr/>
          <a:lstStyle/>
          <a:p>
            <a:r>
              <a:rPr lang="en-US" dirty="0"/>
              <a:t>Cacheable</a:t>
            </a:r>
          </a:p>
        </p:txBody>
      </p:sp>
      <p:sp>
        <p:nvSpPr>
          <p:cNvPr id="4" name="Marcador de texto 3">
            <a:extLst>
              <a:ext uri="{FF2B5EF4-FFF2-40B4-BE49-F238E27FC236}">
                <a16:creationId xmlns:a16="http://schemas.microsoft.com/office/drawing/2014/main" id="{C336AFB1-4C57-4A9E-B579-E8F8A17AE802}"/>
              </a:ext>
            </a:extLst>
          </p:cNvPr>
          <p:cNvSpPr>
            <a:spLocks noGrp="1"/>
          </p:cNvSpPr>
          <p:nvPr>
            <p:ph type="body" sz="quarter" idx="14"/>
          </p:nvPr>
        </p:nvSpPr>
        <p:spPr>
          <a:xfrm>
            <a:off x="911225" y="3091542"/>
            <a:ext cx="5040313" cy="3253695"/>
          </a:xfrm>
        </p:spPr>
        <p:txBody>
          <a:bodyPr/>
          <a:lstStyle/>
          <a:p>
            <a:r>
              <a:rPr lang="es-ES" sz="1800" dirty="0"/>
              <a:t>En la web los clientes pueden cachear las respuestas del servidor</a:t>
            </a:r>
          </a:p>
          <a:p>
            <a:r>
              <a:rPr lang="es-ES" sz="1800" dirty="0"/>
              <a:t>Las respuestas se deben marcar de forma implícita o explícita como </a:t>
            </a:r>
            <a:r>
              <a:rPr lang="es-ES" sz="1800" dirty="0" err="1"/>
              <a:t>cacheables</a:t>
            </a:r>
            <a:r>
              <a:rPr lang="es-ES" sz="1800" dirty="0"/>
              <a:t> o no, apoyándose en las cabeceras</a:t>
            </a:r>
          </a:p>
          <a:p>
            <a:r>
              <a:rPr lang="es-ES" sz="1800" dirty="0"/>
              <a:t>En futuras peticiones, el cliente sabrá si puede reutilizar o no los datos que ha obtenido, y cuanto tiempo puede cachearlos</a:t>
            </a:r>
          </a:p>
          <a:p>
            <a:r>
              <a:rPr lang="es-ES" sz="1800" dirty="0"/>
              <a:t>Si ahorramos peticiones, mejoramos el rendimiento en cliente (evitamos latencia)</a:t>
            </a:r>
          </a:p>
          <a:p>
            <a:endParaRPr lang="es-ES" dirty="0"/>
          </a:p>
        </p:txBody>
      </p:sp>
      <p:pic>
        <p:nvPicPr>
          <p:cNvPr id="6" name="object 4">
            <a:extLst>
              <a:ext uri="{FF2B5EF4-FFF2-40B4-BE49-F238E27FC236}">
                <a16:creationId xmlns:a16="http://schemas.microsoft.com/office/drawing/2014/main" id="{4E5322A0-B507-0B82-D5C8-AFCE2075342A}"/>
              </a:ext>
            </a:extLst>
          </p:cNvPr>
          <p:cNvPicPr>
            <a:picLocks noGrp="1"/>
          </p:cNvPicPr>
          <p:nvPr>
            <p:ph type="pic" sz="quarter" idx="15"/>
          </p:nvPr>
        </p:nvPicPr>
        <p:blipFill>
          <a:blip r:embed="rId2" cstate="print"/>
          <a:stretch>
            <a:fillRect/>
          </a:stretch>
        </p:blipFill>
        <p:spPr>
          <a:xfrm>
            <a:off x="6240464" y="3474746"/>
            <a:ext cx="5413786" cy="1876879"/>
          </a:xfrm>
          <a:prstGeom prst="rect">
            <a:avLst/>
          </a:prstGeom>
        </p:spPr>
      </p:pic>
    </p:spTree>
    <p:extLst>
      <p:ext uri="{BB962C8B-B14F-4D97-AF65-F5344CB8AC3E}">
        <p14:creationId xmlns:p14="http://schemas.microsoft.com/office/powerpoint/2010/main" val="2216068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602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377344A-CE2F-9537-56D0-2EFC85E8E9DB}"/>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a:p>
            <a:endParaRPr lang="es-ES" dirty="0"/>
          </a:p>
        </p:txBody>
      </p:sp>
      <p:sp>
        <p:nvSpPr>
          <p:cNvPr id="3" name="Marcador de texto 2">
            <a:extLst>
              <a:ext uri="{FF2B5EF4-FFF2-40B4-BE49-F238E27FC236}">
                <a16:creationId xmlns:a16="http://schemas.microsoft.com/office/drawing/2014/main" id="{1E9900CD-5C4C-C874-B366-A2F43F1C49F9}"/>
              </a:ext>
            </a:extLst>
          </p:cNvPr>
          <p:cNvSpPr>
            <a:spLocks noGrp="1"/>
          </p:cNvSpPr>
          <p:nvPr>
            <p:ph type="body" sz="quarter" idx="13"/>
          </p:nvPr>
        </p:nvSpPr>
        <p:spPr>
          <a:xfrm>
            <a:off x="911225" y="2521359"/>
            <a:ext cx="5040313" cy="327588"/>
          </a:xfrm>
        </p:spPr>
        <p:txBody>
          <a:bodyPr/>
          <a:lstStyle/>
          <a:p>
            <a:r>
              <a:rPr lang="en-US" dirty="0" err="1"/>
              <a:t>Separación</a:t>
            </a:r>
            <a:r>
              <a:rPr lang="en-US" dirty="0"/>
              <a:t> entre </a:t>
            </a:r>
            <a:r>
              <a:rPr lang="en-US" dirty="0" err="1"/>
              <a:t>cliente</a:t>
            </a:r>
            <a:r>
              <a:rPr lang="en-US" dirty="0"/>
              <a:t> y </a:t>
            </a:r>
            <a:r>
              <a:rPr lang="en-US" dirty="0" err="1"/>
              <a:t>servidor</a:t>
            </a:r>
            <a:endParaRPr lang="en-US" dirty="0"/>
          </a:p>
        </p:txBody>
      </p:sp>
      <p:sp>
        <p:nvSpPr>
          <p:cNvPr id="4" name="Marcador de texto 3">
            <a:extLst>
              <a:ext uri="{FF2B5EF4-FFF2-40B4-BE49-F238E27FC236}">
                <a16:creationId xmlns:a16="http://schemas.microsoft.com/office/drawing/2014/main" id="{C336AFB1-4C57-4A9E-B579-E8F8A17AE802}"/>
              </a:ext>
            </a:extLst>
          </p:cNvPr>
          <p:cNvSpPr>
            <a:spLocks noGrp="1"/>
          </p:cNvSpPr>
          <p:nvPr>
            <p:ph type="body" sz="quarter" idx="14"/>
          </p:nvPr>
        </p:nvSpPr>
        <p:spPr>
          <a:xfrm>
            <a:off x="911225" y="3091542"/>
            <a:ext cx="5040313" cy="3253695"/>
          </a:xfrm>
        </p:spPr>
        <p:txBody>
          <a:bodyPr/>
          <a:lstStyle/>
          <a:p>
            <a:r>
              <a:rPr lang="es-ES" sz="2000" dirty="0"/>
              <a:t>El cliente y servidor están separados, su unión es mediante la API.</a:t>
            </a:r>
          </a:p>
          <a:p>
            <a:r>
              <a:rPr lang="es-ES" sz="2000" dirty="0"/>
              <a:t>Los desarrollos en </a:t>
            </a:r>
            <a:r>
              <a:rPr lang="es-ES" sz="2000" dirty="0" err="1"/>
              <a:t>frontend</a:t>
            </a:r>
            <a:r>
              <a:rPr lang="es-ES" sz="2000" dirty="0"/>
              <a:t> y </a:t>
            </a:r>
            <a:r>
              <a:rPr lang="es-ES" sz="2000" dirty="0" err="1"/>
              <a:t>backend</a:t>
            </a:r>
            <a:r>
              <a:rPr lang="es-ES" sz="2000" dirty="0"/>
              <a:t> se hacen por separado, cumpliendo el contrato que define la API.</a:t>
            </a:r>
          </a:p>
          <a:p>
            <a:r>
              <a:rPr lang="es-ES" sz="2000" dirty="0"/>
              <a:t>Mientras la interfaz no cambie, podremos cambiar el cliente o el servidor sin problemas.</a:t>
            </a:r>
          </a:p>
          <a:p>
            <a:endParaRPr lang="es-ES" dirty="0"/>
          </a:p>
        </p:txBody>
      </p:sp>
      <p:pic>
        <p:nvPicPr>
          <p:cNvPr id="8" name="object 4">
            <a:extLst>
              <a:ext uri="{FF2B5EF4-FFF2-40B4-BE49-F238E27FC236}">
                <a16:creationId xmlns:a16="http://schemas.microsoft.com/office/drawing/2014/main" id="{66039E43-4656-4947-034F-1F6E0F5CE6F7}"/>
              </a:ext>
            </a:extLst>
          </p:cNvPr>
          <p:cNvPicPr>
            <a:picLocks noGrp="1"/>
          </p:cNvPicPr>
          <p:nvPr>
            <p:ph type="pic" sz="quarter" idx="15"/>
          </p:nvPr>
        </p:nvPicPr>
        <p:blipFill>
          <a:blip r:embed="rId2" cstate="print"/>
          <a:stretch>
            <a:fillRect/>
          </a:stretch>
        </p:blipFill>
        <p:spPr>
          <a:xfrm>
            <a:off x="6158202" y="3429000"/>
            <a:ext cx="4893767" cy="1779552"/>
          </a:xfrm>
          <a:prstGeom prst="rect">
            <a:avLst/>
          </a:prstGeom>
        </p:spPr>
      </p:pic>
    </p:spTree>
    <p:extLst>
      <p:ext uri="{BB962C8B-B14F-4D97-AF65-F5344CB8AC3E}">
        <p14:creationId xmlns:p14="http://schemas.microsoft.com/office/powerpoint/2010/main" val="1048516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098F693-D72A-27F6-8308-6F71960D20A5}"/>
              </a:ext>
            </a:extLst>
          </p:cNvPr>
          <p:cNvSpPr>
            <a:spLocks noGrp="1"/>
          </p:cNvSpPr>
          <p:nvPr>
            <p:ph type="body" sz="quarter" idx="12"/>
          </p:nvPr>
        </p:nvSpPr>
        <p:spPr>
          <a:xfrm>
            <a:off x="910696" y="1506375"/>
            <a:ext cx="10197587" cy="651610"/>
          </a:xfrm>
        </p:spPr>
        <p:txBody>
          <a:bodyPr/>
          <a:lstStyle/>
          <a:p>
            <a:r>
              <a:rPr lang="en-US" dirty="0"/>
              <a:t>Postman</a:t>
            </a:r>
            <a:endParaRPr lang="es-ES" dirty="0"/>
          </a:p>
        </p:txBody>
      </p:sp>
      <p:sp>
        <p:nvSpPr>
          <p:cNvPr id="3" name="Marcador de texto 2">
            <a:extLst>
              <a:ext uri="{FF2B5EF4-FFF2-40B4-BE49-F238E27FC236}">
                <a16:creationId xmlns:a16="http://schemas.microsoft.com/office/drawing/2014/main" id="{BA540823-05F7-DF48-CF05-5CAFCAA40290}"/>
              </a:ext>
            </a:extLst>
          </p:cNvPr>
          <p:cNvSpPr>
            <a:spLocks noGrp="1"/>
          </p:cNvSpPr>
          <p:nvPr>
            <p:ph type="body" sz="quarter" idx="13"/>
          </p:nvPr>
        </p:nvSpPr>
        <p:spPr/>
        <p:txBody>
          <a:bodyPr/>
          <a:lstStyle/>
          <a:p>
            <a:r>
              <a:rPr lang="en-US" dirty="0" err="1"/>
              <a:t>Consumir</a:t>
            </a:r>
            <a:r>
              <a:rPr lang="en-US" dirty="0"/>
              <a:t> un API REST con postman</a:t>
            </a:r>
            <a:endParaRPr lang="es-ES" dirty="0"/>
          </a:p>
        </p:txBody>
      </p:sp>
      <p:sp>
        <p:nvSpPr>
          <p:cNvPr id="4" name="Marcador de texto 3">
            <a:extLst>
              <a:ext uri="{FF2B5EF4-FFF2-40B4-BE49-F238E27FC236}">
                <a16:creationId xmlns:a16="http://schemas.microsoft.com/office/drawing/2014/main" id="{71CB4EE7-07E9-A758-383F-024C3CCC18E6}"/>
              </a:ext>
            </a:extLst>
          </p:cNvPr>
          <p:cNvSpPr>
            <a:spLocks noGrp="1"/>
          </p:cNvSpPr>
          <p:nvPr>
            <p:ph type="body" sz="quarter" idx="14"/>
          </p:nvPr>
        </p:nvSpPr>
        <p:spPr/>
        <p:txBody>
          <a:bodyPr/>
          <a:lstStyle/>
          <a:p>
            <a:r>
              <a:rPr lang="es-ES" sz="2400" dirty="0"/>
              <a:t>Es una aplicación que nos permite realizar pruebas API</a:t>
            </a:r>
          </a:p>
          <a:p>
            <a:r>
              <a:rPr lang="es-ES" sz="2400" dirty="0"/>
              <a:t>También puede servir como repositorio para las llamadas de una API</a:t>
            </a:r>
          </a:p>
          <a:p>
            <a:endParaRPr lang="es-ES" dirty="0"/>
          </a:p>
        </p:txBody>
      </p:sp>
      <p:pic>
        <p:nvPicPr>
          <p:cNvPr id="6" name="object 4">
            <a:extLst>
              <a:ext uri="{FF2B5EF4-FFF2-40B4-BE49-F238E27FC236}">
                <a16:creationId xmlns:a16="http://schemas.microsoft.com/office/drawing/2014/main" id="{1B3EB1D7-5D2C-4991-5DFC-74218372A617}"/>
              </a:ext>
            </a:extLst>
          </p:cNvPr>
          <p:cNvPicPr>
            <a:picLocks noGrp="1"/>
          </p:cNvPicPr>
          <p:nvPr>
            <p:ph type="pic" sz="quarter" idx="15"/>
          </p:nvPr>
        </p:nvPicPr>
        <p:blipFill>
          <a:blip r:embed="rId2" cstate="print"/>
          <a:stretch>
            <a:fillRect/>
          </a:stretch>
        </p:blipFill>
        <p:spPr>
          <a:xfrm>
            <a:off x="7389845" y="1964986"/>
            <a:ext cx="3718438" cy="3386639"/>
          </a:xfrm>
          <a:prstGeom prst="rect">
            <a:avLst/>
          </a:prstGeom>
        </p:spPr>
      </p:pic>
    </p:spTree>
    <p:extLst>
      <p:ext uri="{BB962C8B-B14F-4D97-AF65-F5344CB8AC3E}">
        <p14:creationId xmlns:p14="http://schemas.microsoft.com/office/powerpoint/2010/main" val="3553161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B283D59-0716-356F-E1E8-D5D2485E0FED}"/>
              </a:ext>
            </a:extLst>
          </p:cNvPr>
          <p:cNvSpPr>
            <a:spLocks noGrp="1"/>
          </p:cNvSpPr>
          <p:nvPr>
            <p:ph type="body" sz="quarter" idx="12"/>
          </p:nvPr>
        </p:nvSpPr>
        <p:spPr/>
        <p:txBody>
          <a:bodyPr/>
          <a:lstStyle/>
          <a:p>
            <a:r>
              <a:rPr lang="es-ES" dirty="0" err="1"/>
              <a:t>URIs</a:t>
            </a:r>
            <a:r>
              <a:rPr lang="es-ES" dirty="0"/>
              <a:t> y </a:t>
            </a:r>
            <a:r>
              <a:rPr lang="es-ES" dirty="0" err="1"/>
              <a:t>URLs</a:t>
            </a:r>
            <a:endParaRPr lang="es-ES" dirty="0"/>
          </a:p>
        </p:txBody>
      </p:sp>
      <p:sp>
        <p:nvSpPr>
          <p:cNvPr id="4" name="Marcador de texto 3">
            <a:extLst>
              <a:ext uri="{FF2B5EF4-FFF2-40B4-BE49-F238E27FC236}">
                <a16:creationId xmlns:a16="http://schemas.microsoft.com/office/drawing/2014/main" id="{5B7F6958-2ED1-A1B3-49D8-44DED96FEABC}"/>
              </a:ext>
            </a:extLst>
          </p:cNvPr>
          <p:cNvSpPr>
            <a:spLocks noGrp="1"/>
          </p:cNvSpPr>
          <p:nvPr>
            <p:ph type="body" sz="quarter" idx="14"/>
          </p:nvPr>
        </p:nvSpPr>
        <p:spPr>
          <a:xfrm>
            <a:off x="911225" y="2550368"/>
            <a:ext cx="10197058" cy="1779036"/>
          </a:xfrm>
        </p:spPr>
        <p:txBody>
          <a:bodyPr/>
          <a:lstStyle/>
          <a:p>
            <a:r>
              <a:rPr lang="es-ES" sz="1800" b="1" dirty="0">
                <a:solidFill>
                  <a:schemeClr val="accent1"/>
                </a:solidFill>
              </a:rPr>
              <a:t>URI</a:t>
            </a:r>
            <a:r>
              <a:rPr lang="es-ES" sz="1800" dirty="0"/>
              <a:t>: LA URI es el identificador recurso, por lo tanto, es la información a la que queremos acceder o que queremos modificar o borrar, independientemente de su localización o formato (por ejemplo, un ISBN).</a:t>
            </a:r>
          </a:p>
          <a:p>
            <a:r>
              <a:rPr lang="es-ES" sz="1800" b="1" dirty="0">
                <a:solidFill>
                  <a:schemeClr val="accent1"/>
                </a:solidFill>
              </a:rPr>
              <a:t>URL</a:t>
            </a:r>
            <a:r>
              <a:rPr lang="es-ES" sz="1800" dirty="0"/>
              <a:t>: (</a:t>
            </a:r>
            <a:r>
              <a:rPr lang="es-ES" sz="1800" dirty="0" err="1"/>
              <a:t>Uniform</a:t>
            </a:r>
            <a:r>
              <a:rPr lang="es-ES" sz="1800" dirty="0"/>
              <a:t> </a:t>
            </a:r>
            <a:r>
              <a:rPr lang="es-ES" sz="1800" dirty="0" err="1"/>
              <a:t>Resource</a:t>
            </a:r>
            <a:r>
              <a:rPr lang="es-ES" sz="1800" dirty="0"/>
              <a:t> </a:t>
            </a:r>
            <a:r>
              <a:rPr lang="es-ES" sz="1800" dirty="0" err="1"/>
              <a:t>Locator</a:t>
            </a:r>
            <a:r>
              <a:rPr lang="es-ES" sz="1800" dirty="0"/>
              <a:t>) son un tipo de URI (</a:t>
            </a:r>
            <a:r>
              <a:rPr lang="es-ES" sz="1800" dirty="0" err="1"/>
              <a:t>Uniform</a:t>
            </a:r>
            <a:r>
              <a:rPr lang="es-ES" sz="1800" dirty="0"/>
              <a:t> </a:t>
            </a:r>
            <a:r>
              <a:rPr lang="es-ES" sz="1800" dirty="0" err="1"/>
              <a:t>Resource</a:t>
            </a:r>
            <a:r>
              <a:rPr lang="es-ES" sz="1800" dirty="0"/>
              <a:t> </a:t>
            </a:r>
            <a:r>
              <a:rPr lang="es-ES" sz="1800" dirty="0" err="1"/>
              <a:t>Identifier</a:t>
            </a:r>
            <a:r>
              <a:rPr lang="es-ES" sz="1800" dirty="0"/>
              <a:t>) que además de permitir identificar de forma única el recurso, nos permite localizarlo para poder acceder a él o compartir su ubicación.</a:t>
            </a:r>
          </a:p>
        </p:txBody>
      </p:sp>
      <p:pic>
        <p:nvPicPr>
          <p:cNvPr id="6" name="object 4">
            <a:extLst>
              <a:ext uri="{FF2B5EF4-FFF2-40B4-BE49-F238E27FC236}">
                <a16:creationId xmlns:a16="http://schemas.microsoft.com/office/drawing/2014/main" id="{D7D7E078-9CFF-26A3-E971-5E91707DECDC}"/>
              </a:ext>
            </a:extLst>
          </p:cNvPr>
          <p:cNvPicPr>
            <a:picLocks noGrp="1"/>
          </p:cNvPicPr>
          <p:nvPr>
            <p:ph type="pic" sz="quarter" idx="15"/>
          </p:nvPr>
        </p:nvPicPr>
        <p:blipFill>
          <a:blip r:embed="rId2" cstate="print"/>
          <a:stretch>
            <a:fillRect/>
          </a:stretch>
        </p:blipFill>
        <p:spPr>
          <a:xfrm>
            <a:off x="2200762" y="4517085"/>
            <a:ext cx="7790476" cy="1428571"/>
          </a:xfrm>
          <a:prstGeom prst="rect">
            <a:avLst/>
          </a:prstGeom>
        </p:spPr>
      </p:pic>
    </p:spTree>
    <p:extLst>
      <p:ext uri="{BB962C8B-B14F-4D97-AF65-F5344CB8AC3E}">
        <p14:creationId xmlns:p14="http://schemas.microsoft.com/office/powerpoint/2010/main" val="2723655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p:txBody>
          <a:bodyPr/>
          <a:lstStyle/>
          <a:p>
            <a:r>
              <a:rPr lang="en-US" dirty="0" err="1"/>
              <a:t>Reglas</a:t>
            </a:r>
            <a:r>
              <a:rPr lang="en-US" dirty="0"/>
              <a:t> de </a:t>
            </a:r>
            <a:r>
              <a:rPr lang="en-US" dirty="0" err="1"/>
              <a:t>una</a:t>
            </a:r>
            <a:r>
              <a:rPr lang="en-US" dirty="0"/>
              <a:t> URI</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429000"/>
            <a:ext cx="10197058" cy="2916238"/>
          </a:xfrm>
        </p:spPr>
        <p:txBody>
          <a:bodyPr/>
          <a:lstStyle/>
          <a:p>
            <a:r>
              <a:rPr lang="es-ES" sz="2400" dirty="0"/>
              <a:t>Los nombres de URI no deben implicar una acción, por lo tanto, debe evitarse usar verbos en ellos.</a:t>
            </a:r>
          </a:p>
          <a:p>
            <a:r>
              <a:rPr lang="es-ES" sz="2400" dirty="0"/>
              <a:t>Deben ser únicas, no debemos tener más de una URI para identificar un mismo recurso.</a:t>
            </a:r>
          </a:p>
          <a:p>
            <a:r>
              <a:rPr lang="es-ES" sz="2400" dirty="0"/>
              <a:t>Deben ser independiente de formato</a:t>
            </a:r>
          </a:p>
          <a:p>
            <a:r>
              <a:rPr lang="es-ES" sz="2400" dirty="0"/>
              <a:t>Deben mantener una jerarquía lógica</a:t>
            </a:r>
          </a:p>
          <a:p>
            <a:r>
              <a:rPr lang="es-ES" sz="2400" dirty="0"/>
              <a:t>Los filtrados de información de un recurso no se hacen en el </a:t>
            </a:r>
            <a:r>
              <a:rPr lang="es-ES" sz="2400" dirty="0" err="1"/>
              <a:t>path</a:t>
            </a:r>
            <a:endParaRPr lang="es-ES" sz="2400" dirty="0"/>
          </a:p>
          <a:p>
            <a:endParaRPr lang="es-ES" dirty="0"/>
          </a:p>
        </p:txBody>
      </p:sp>
    </p:spTree>
    <p:extLst>
      <p:ext uri="{BB962C8B-B14F-4D97-AF65-F5344CB8AC3E}">
        <p14:creationId xmlns:p14="http://schemas.microsoft.com/office/powerpoint/2010/main" val="15722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no </a:t>
            </a:r>
            <a:r>
              <a:rPr lang="en-US" dirty="0" err="1"/>
              <a:t>deben</a:t>
            </a:r>
            <a:r>
              <a:rPr lang="en-US" dirty="0"/>
              <a:t> </a:t>
            </a:r>
            <a:r>
              <a:rPr lang="en-US" dirty="0" err="1"/>
              <a:t>implicar</a:t>
            </a:r>
            <a:r>
              <a:rPr lang="en-US" dirty="0"/>
              <a:t> </a:t>
            </a:r>
            <a:r>
              <a:rPr lang="en-US" dirty="0" err="1"/>
              <a:t>acciones</a:t>
            </a:r>
            <a:r>
              <a:rPr lang="en-US" dirty="0"/>
              <a:t>, y </a:t>
            </a:r>
            <a:r>
              <a:rPr lang="en-US" dirty="0" err="1"/>
              <a:t>deben</a:t>
            </a:r>
            <a:r>
              <a:rPr lang="en-US" dirty="0"/>
              <a:t> ser </a:t>
            </a:r>
            <a:r>
              <a:rPr lang="en-US" dirty="0" err="1"/>
              <a:t>únicas</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429000"/>
            <a:ext cx="10197058" cy="2916238"/>
          </a:xfrm>
        </p:spPr>
        <p:txBody>
          <a:bodyPr/>
          <a:lstStyle/>
          <a:p>
            <a:r>
              <a:rPr lang="es-ES" sz="2400" dirty="0"/>
              <a:t>/</a:t>
            </a:r>
            <a:r>
              <a:rPr lang="es-ES" sz="2400" dirty="0" err="1"/>
              <a:t>invoices</a:t>
            </a:r>
            <a:r>
              <a:rPr lang="es-ES" sz="2400" dirty="0"/>
              <a:t>/234/</a:t>
            </a:r>
            <a:r>
              <a:rPr lang="es-ES" sz="2400" dirty="0" err="1"/>
              <a:t>edit</a:t>
            </a:r>
            <a:r>
              <a:rPr lang="es-ES" sz="2400" dirty="0"/>
              <a:t> ❌</a:t>
            </a:r>
          </a:p>
          <a:p>
            <a:pPr lvl="1"/>
            <a:r>
              <a:rPr lang="es-ES" sz="2000" dirty="0"/>
              <a:t>Incorrecto, ya que tenemos el verbo editar en la misma</a:t>
            </a:r>
          </a:p>
          <a:p>
            <a:r>
              <a:rPr lang="es-ES" sz="2400" dirty="0"/>
              <a:t>/</a:t>
            </a:r>
            <a:r>
              <a:rPr lang="es-ES" sz="2400" dirty="0" err="1"/>
              <a:t>invoices</a:t>
            </a:r>
            <a:r>
              <a:rPr lang="es-ES" sz="2400" dirty="0"/>
              <a:t>/234 + HTTP VERB ✔️</a:t>
            </a:r>
          </a:p>
          <a:p>
            <a:pPr lvl="1"/>
            <a:r>
              <a:rPr lang="es-ES" sz="2000" dirty="0"/>
              <a:t>Una misma URI para todas las acciones sobre el recurso</a:t>
            </a:r>
          </a:p>
          <a:p>
            <a:endParaRPr lang="es-ES" dirty="0"/>
          </a:p>
        </p:txBody>
      </p:sp>
    </p:spTree>
    <p:extLst>
      <p:ext uri="{BB962C8B-B14F-4D97-AF65-F5344CB8AC3E}">
        <p14:creationId xmlns:p14="http://schemas.microsoft.com/office/powerpoint/2010/main" val="2613939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a:t>
            </a:r>
            <a:r>
              <a:rPr lang="en-US" dirty="0" err="1"/>
              <a:t>deben</a:t>
            </a:r>
            <a:r>
              <a:rPr lang="en-US" dirty="0"/>
              <a:t> ser </a:t>
            </a:r>
            <a:r>
              <a:rPr lang="en-US" dirty="0" err="1"/>
              <a:t>independientes</a:t>
            </a:r>
            <a:r>
              <a:rPr lang="en-US" dirty="0"/>
              <a:t> del </a:t>
            </a:r>
            <a:r>
              <a:rPr lang="en-US" dirty="0" err="1"/>
              <a:t>formato</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/234.pdf ❌</a:t>
            </a:r>
          </a:p>
          <a:p>
            <a:pPr lvl="1"/>
            <a:r>
              <a:rPr lang="es-ES" sz="2000" dirty="0"/>
              <a:t>El formato no debería indicarse en la URI.</a:t>
            </a:r>
          </a:p>
          <a:p>
            <a:r>
              <a:rPr lang="es-ES" sz="2400" dirty="0"/>
              <a:t>/</a:t>
            </a:r>
            <a:r>
              <a:rPr lang="es-ES" sz="2400" dirty="0" err="1"/>
              <a:t>invoices</a:t>
            </a:r>
            <a:r>
              <a:rPr lang="es-ES" sz="2400" dirty="0"/>
              <a:t>/234 + HTTP HEADER FORMATO PDF ✔️</a:t>
            </a:r>
          </a:p>
          <a:p>
            <a:pPr lvl="1"/>
            <a:r>
              <a:rPr lang="es-ES" sz="2000" dirty="0"/>
              <a:t>La Uri es correcta porque no depende del formato</a:t>
            </a:r>
          </a:p>
          <a:p>
            <a:pPr lvl="1"/>
            <a:r>
              <a:rPr lang="es-ES" sz="2000" dirty="0"/>
              <a:t>El cliente puede especificar preferencia de formato en cabeceras Http</a:t>
            </a:r>
          </a:p>
          <a:p>
            <a:pPr lvl="1"/>
            <a:r>
              <a:rPr lang="es-ES" sz="2000" dirty="0"/>
              <a:t>La cabecera para el formato de la petición suele ser: Content-</a:t>
            </a:r>
            <a:r>
              <a:rPr lang="es-ES" sz="2000" dirty="0" err="1"/>
              <a:t>Type</a:t>
            </a:r>
            <a:endParaRPr lang="es-ES" sz="2000" dirty="0"/>
          </a:p>
          <a:p>
            <a:endParaRPr lang="es-ES" dirty="0"/>
          </a:p>
        </p:txBody>
      </p:sp>
    </p:spTree>
    <p:extLst>
      <p:ext uri="{BB962C8B-B14F-4D97-AF65-F5344CB8AC3E}">
        <p14:creationId xmlns:p14="http://schemas.microsoft.com/office/powerpoint/2010/main" val="2276960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a:t>
            </a:r>
            <a:r>
              <a:rPr lang="en-US" dirty="0" err="1"/>
              <a:t>deben</a:t>
            </a:r>
            <a:r>
              <a:rPr lang="en-US" dirty="0"/>
              <a:t> </a:t>
            </a:r>
            <a:r>
              <a:rPr lang="en-US" dirty="0" err="1"/>
              <a:t>mantener</a:t>
            </a:r>
            <a:r>
              <a:rPr lang="en-US" dirty="0"/>
              <a:t> </a:t>
            </a:r>
            <a:r>
              <a:rPr lang="en-US" dirty="0" err="1"/>
              <a:t>una</a:t>
            </a:r>
            <a:r>
              <a:rPr lang="en-US" dirty="0"/>
              <a:t> </a:t>
            </a:r>
            <a:r>
              <a:rPr lang="en-US" dirty="0" err="1"/>
              <a:t>jerarquía</a:t>
            </a:r>
            <a:r>
              <a:rPr lang="en-US" dirty="0"/>
              <a:t> </a:t>
            </a:r>
            <a:r>
              <a:rPr lang="en-US" dirty="0" err="1"/>
              <a:t>lógica</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/234/</a:t>
            </a:r>
            <a:r>
              <a:rPr lang="es-ES" sz="2400" dirty="0" err="1"/>
              <a:t>customers</a:t>
            </a:r>
            <a:r>
              <a:rPr lang="es-ES" sz="2400" dirty="0"/>
              <a:t>/007 ❌</a:t>
            </a:r>
          </a:p>
          <a:p>
            <a:pPr lvl="1"/>
            <a:r>
              <a:rPr lang="es-ES" sz="2000" dirty="0"/>
              <a:t>No es una URI correcta ya que no sigue una jerarquía lógica. Es raro que las facturas tengan clientes. Los clientes deberían tener facturas.</a:t>
            </a:r>
          </a:p>
          <a:p>
            <a:r>
              <a:rPr lang="es-ES" sz="2400" dirty="0"/>
              <a:t>/</a:t>
            </a:r>
            <a:r>
              <a:rPr lang="es-ES" sz="2400" dirty="0" err="1"/>
              <a:t>customers</a:t>
            </a:r>
            <a:r>
              <a:rPr lang="es-ES" sz="2400" dirty="0"/>
              <a:t>/007/</a:t>
            </a:r>
            <a:r>
              <a:rPr lang="es-ES" sz="2400" dirty="0" err="1"/>
              <a:t>invoices</a:t>
            </a:r>
            <a:r>
              <a:rPr lang="es-ES" sz="2400" dirty="0"/>
              <a:t>/234 ✔️</a:t>
            </a:r>
          </a:p>
          <a:p>
            <a:pPr lvl="1"/>
            <a:r>
              <a:rPr lang="es-ES" sz="2000" dirty="0"/>
              <a:t>Ahora la jerarquía si es correcta</a:t>
            </a:r>
            <a:endParaRPr lang="es-ES" dirty="0"/>
          </a:p>
        </p:txBody>
      </p:sp>
    </p:spTree>
    <p:extLst>
      <p:ext uri="{BB962C8B-B14F-4D97-AF65-F5344CB8AC3E}">
        <p14:creationId xmlns:p14="http://schemas.microsoft.com/office/powerpoint/2010/main" val="2370476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Para </a:t>
            </a:r>
            <a:r>
              <a:rPr lang="en-US" dirty="0" err="1"/>
              <a:t>filtrar</a:t>
            </a:r>
            <a:r>
              <a:rPr lang="en-US" dirty="0"/>
              <a:t> </a:t>
            </a:r>
            <a:r>
              <a:rPr lang="en-US" dirty="0" err="1"/>
              <a:t>paginar</a:t>
            </a:r>
            <a:r>
              <a:rPr lang="en-US" dirty="0"/>
              <a:t> u </a:t>
            </a:r>
            <a:r>
              <a:rPr lang="en-US" dirty="0" err="1"/>
              <a:t>ordenar</a:t>
            </a:r>
            <a:r>
              <a:rPr lang="en-US" dirty="0"/>
              <a:t> se </a:t>
            </a:r>
            <a:r>
              <a:rPr lang="en-US" dirty="0" err="1"/>
              <a:t>debe</a:t>
            </a:r>
            <a:r>
              <a:rPr lang="en-US" dirty="0"/>
              <a:t> </a:t>
            </a:r>
            <a:r>
              <a:rPr lang="en-US" dirty="0" err="1"/>
              <a:t>utilizar</a:t>
            </a:r>
            <a:r>
              <a:rPr lang="en-US" dirty="0"/>
              <a:t> </a:t>
            </a:r>
            <a:r>
              <a:rPr lang="en-US" dirty="0" err="1"/>
              <a:t>el</a:t>
            </a:r>
            <a:r>
              <a:rPr lang="en-US" dirty="0"/>
              <a:t> </a:t>
            </a:r>
            <a:r>
              <a:rPr lang="en-US" dirty="0" err="1"/>
              <a:t>QueryString</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a:t>
            </a:r>
            <a:r>
              <a:rPr lang="es-ES" sz="2400" dirty="0" err="1"/>
              <a:t>order</a:t>
            </a:r>
            <a:r>
              <a:rPr lang="es-ES" sz="2400" dirty="0"/>
              <a:t>/</a:t>
            </a:r>
            <a:r>
              <a:rPr lang="es-ES" sz="2400" dirty="0" err="1"/>
              <a:t>desc</a:t>
            </a:r>
            <a:r>
              <a:rPr lang="es-ES" sz="2400" dirty="0"/>
              <a:t>/date/2007/page/2 ❌</a:t>
            </a:r>
          </a:p>
          <a:p>
            <a:pPr lvl="1"/>
            <a:r>
              <a:rPr lang="es-ES" sz="2000" dirty="0"/>
              <a:t>Es una URI incorrecta, ya que para filtrar recursos debemos utilizar el </a:t>
            </a:r>
            <a:r>
              <a:rPr lang="es-ES" sz="2000" dirty="0" err="1"/>
              <a:t>Query</a:t>
            </a:r>
            <a:r>
              <a:rPr lang="es-ES" sz="2000" dirty="0"/>
              <a:t> </a:t>
            </a:r>
            <a:r>
              <a:rPr lang="es-ES" sz="2000" dirty="0" err="1"/>
              <a:t>String</a:t>
            </a:r>
            <a:r>
              <a:rPr lang="es-ES" sz="2000" dirty="0"/>
              <a:t>.</a:t>
            </a:r>
          </a:p>
          <a:p>
            <a:r>
              <a:rPr lang="es-ES" sz="2400" dirty="0"/>
              <a:t>/</a:t>
            </a:r>
            <a:r>
              <a:rPr lang="es-ES" sz="2400" dirty="0" err="1"/>
              <a:t>invoices?date</a:t>
            </a:r>
            <a:r>
              <a:rPr lang="es-ES" sz="2400" dirty="0"/>
              <a:t>=2007&amp;order=</a:t>
            </a:r>
            <a:r>
              <a:rPr lang="es-ES" sz="2400" dirty="0" err="1"/>
              <a:t>DESC&amp;page</a:t>
            </a:r>
            <a:r>
              <a:rPr lang="es-ES" sz="2400" dirty="0"/>
              <a:t>=2 ✔️</a:t>
            </a:r>
          </a:p>
          <a:p>
            <a:pPr lvl="1"/>
            <a:r>
              <a:rPr lang="es-ES" sz="2000" dirty="0"/>
              <a:t>Esta sería la URI correcta usando el </a:t>
            </a:r>
            <a:r>
              <a:rPr lang="es-ES" sz="2000" dirty="0" err="1"/>
              <a:t>QueryString</a:t>
            </a:r>
            <a:endParaRPr lang="es-ES" sz="2000" dirty="0"/>
          </a:p>
          <a:p>
            <a:pPr lvl="1"/>
            <a:r>
              <a:rPr lang="es-ES" sz="2000" dirty="0"/>
              <a:t>Lo que hay a partir de la ? es lo que se denomina </a:t>
            </a:r>
            <a:r>
              <a:rPr lang="es-ES" sz="2000" dirty="0" err="1"/>
              <a:t>QueryString</a:t>
            </a:r>
            <a:r>
              <a:rPr lang="es-ES" sz="2000" dirty="0"/>
              <a:t>.</a:t>
            </a:r>
          </a:p>
        </p:txBody>
      </p:sp>
    </p:spTree>
    <p:extLst>
      <p:ext uri="{BB962C8B-B14F-4D97-AF65-F5344CB8AC3E}">
        <p14:creationId xmlns:p14="http://schemas.microsoft.com/office/powerpoint/2010/main" val="2241577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Verbos</a:t>
            </a:r>
            <a:r>
              <a:rPr lang="en-US" dirty="0"/>
              <a:t> HTTP</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t>Los </a:t>
            </a:r>
            <a:r>
              <a:rPr lang="en-US" dirty="0" err="1"/>
              <a:t>verbos</a:t>
            </a:r>
            <a:r>
              <a:rPr lang="en-US" dirty="0"/>
              <a:t> HTTP </a:t>
            </a:r>
            <a:r>
              <a:rPr lang="en-US" dirty="0" err="1"/>
              <a:t>nos</a:t>
            </a:r>
            <a:r>
              <a:rPr lang="en-US" dirty="0"/>
              <a:t> </a:t>
            </a:r>
            <a:r>
              <a:rPr lang="en-US" dirty="0" err="1"/>
              <a:t>permiten</a:t>
            </a:r>
            <a:r>
              <a:rPr lang="en-US" dirty="0"/>
              <a:t> </a:t>
            </a:r>
            <a:r>
              <a:rPr lang="en-US" dirty="0" err="1"/>
              <a:t>especificar</a:t>
            </a:r>
            <a:r>
              <a:rPr lang="en-US" dirty="0"/>
              <a:t> las </a:t>
            </a:r>
            <a:r>
              <a:rPr lang="en-US" dirty="0" err="1"/>
              <a:t>operaciones</a:t>
            </a:r>
            <a:r>
              <a:rPr lang="en-US" dirty="0"/>
              <a:t> a </a:t>
            </a:r>
            <a:r>
              <a:rPr lang="en-US" dirty="0" err="1"/>
              <a:t>realizar</a:t>
            </a:r>
            <a:r>
              <a:rPr lang="en-US" dirty="0"/>
              <a:t> </a:t>
            </a:r>
            <a:r>
              <a:rPr lang="en-US" dirty="0" err="1"/>
              <a:t>sobre</a:t>
            </a:r>
            <a:r>
              <a:rPr lang="en-US" dirty="0"/>
              <a:t> un </a:t>
            </a:r>
            <a:r>
              <a:rPr lang="en-US" dirty="0" err="1"/>
              <a:t>recurso</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solidFill>
                  <a:schemeClr val="accent1"/>
                </a:solidFill>
              </a:rPr>
              <a:t>GET</a:t>
            </a:r>
            <a:r>
              <a:rPr lang="es-ES" sz="2000" dirty="0"/>
              <a:t>: Para consultar y leer recursos.</a:t>
            </a:r>
          </a:p>
          <a:p>
            <a:r>
              <a:rPr lang="es-ES" sz="2000" dirty="0">
                <a:solidFill>
                  <a:schemeClr val="accent1"/>
                </a:solidFill>
              </a:rPr>
              <a:t>POST</a:t>
            </a:r>
            <a:r>
              <a:rPr lang="es-ES" sz="2000" dirty="0"/>
              <a:t>: Para crear recursos</a:t>
            </a:r>
          </a:p>
          <a:p>
            <a:r>
              <a:rPr lang="es-ES" sz="2000" dirty="0">
                <a:solidFill>
                  <a:schemeClr val="accent1"/>
                </a:solidFill>
              </a:rPr>
              <a:t>PUT</a:t>
            </a:r>
            <a:r>
              <a:rPr lang="es-ES" sz="2000" dirty="0"/>
              <a:t>: Para editar recursos</a:t>
            </a:r>
          </a:p>
          <a:p>
            <a:r>
              <a:rPr lang="es-ES" sz="2000" dirty="0">
                <a:solidFill>
                  <a:schemeClr val="accent1"/>
                </a:solidFill>
              </a:rPr>
              <a:t>PATCH</a:t>
            </a:r>
            <a:r>
              <a:rPr lang="es-ES" sz="2000" dirty="0"/>
              <a:t>: Para editar partes concretas de un recurso</a:t>
            </a:r>
            <a:endParaRPr lang="en-ES" sz="2000" dirty="0"/>
          </a:p>
          <a:p>
            <a:r>
              <a:rPr lang="es-ES" sz="2000" dirty="0">
                <a:solidFill>
                  <a:schemeClr val="accent1"/>
                </a:solidFill>
              </a:rPr>
              <a:t>DELETE</a:t>
            </a:r>
            <a:r>
              <a:rPr lang="es-ES" sz="2000" dirty="0"/>
              <a:t>: Para eliminar recursos</a:t>
            </a:r>
          </a:p>
        </p:txBody>
      </p:sp>
    </p:spTree>
    <p:extLst>
      <p:ext uri="{BB962C8B-B14F-4D97-AF65-F5344CB8AC3E}">
        <p14:creationId xmlns:p14="http://schemas.microsoft.com/office/powerpoint/2010/main" val="1393102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Verbos</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err="1"/>
              <a:t>Ejemplos</a:t>
            </a:r>
            <a:r>
              <a:rPr lang="en-US" dirty="0"/>
              <a:t> de </a:t>
            </a:r>
            <a:r>
              <a:rPr lang="en-US" dirty="0" err="1"/>
              <a:t>peticiones</a:t>
            </a:r>
            <a:r>
              <a:rPr lang="en-US" dirty="0"/>
              <a:t> con </a:t>
            </a:r>
            <a:r>
              <a:rPr lang="en-US" dirty="0" err="1"/>
              <a:t>verbos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9000"/>
            <a:ext cx="10683617" cy="2916238"/>
          </a:xfrm>
        </p:spPr>
        <p:txBody>
          <a:bodyPr/>
          <a:lstStyle/>
          <a:p>
            <a:r>
              <a:rPr lang="es-ES" sz="1400" dirty="0">
                <a:solidFill>
                  <a:schemeClr val="accent1"/>
                </a:solidFill>
              </a:rPr>
              <a:t>GET /</a:t>
            </a:r>
            <a:r>
              <a:rPr lang="es-ES" sz="1400" dirty="0" err="1">
                <a:solidFill>
                  <a:schemeClr val="accent1"/>
                </a:solidFill>
              </a:rPr>
              <a:t>invoices</a:t>
            </a:r>
            <a:r>
              <a:rPr lang="es-ES" sz="1400" dirty="0">
                <a:solidFill>
                  <a:schemeClr val="accent1"/>
                </a:solidFill>
              </a:rPr>
              <a:t> </a:t>
            </a:r>
            <a:r>
              <a:rPr lang="es-ES" sz="1400" dirty="0"/>
              <a:t>Nos permite acceder al listado de facturas</a:t>
            </a:r>
          </a:p>
          <a:p>
            <a:r>
              <a:rPr lang="es-ES" sz="1400" dirty="0">
                <a:solidFill>
                  <a:schemeClr val="accent1"/>
                </a:solidFill>
              </a:rPr>
              <a:t>GET /</a:t>
            </a:r>
            <a:r>
              <a:rPr lang="es-ES" sz="1400" dirty="0" err="1">
                <a:solidFill>
                  <a:schemeClr val="accent1"/>
                </a:solidFill>
              </a:rPr>
              <a:t>invoices</a:t>
            </a:r>
            <a:r>
              <a:rPr lang="es-ES" sz="1400" dirty="0">
                <a:solidFill>
                  <a:schemeClr val="accent1"/>
                </a:solidFill>
              </a:rPr>
              <a:t>/321 </a:t>
            </a:r>
            <a:r>
              <a:rPr lang="es-ES" sz="1400" dirty="0"/>
              <a:t>Nos permite acceder a la factura 321</a:t>
            </a:r>
          </a:p>
          <a:p>
            <a:r>
              <a:rPr lang="es-ES" sz="1400" dirty="0">
                <a:solidFill>
                  <a:schemeClr val="accent1"/>
                </a:solidFill>
              </a:rPr>
              <a:t>POST /</a:t>
            </a:r>
            <a:r>
              <a:rPr lang="es-ES" sz="1400" dirty="0" err="1">
                <a:solidFill>
                  <a:schemeClr val="accent1"/>
                </a:solidFill>
              </a:rPr>
              <a:t>invoices</a:t>
            </a:r>
            <a:r>
              <a:rPr lang="es-ES" sz="1400" dirty="0">
                <a:solidFill>
                  <a:schemeClr val="accent1"/>
                </a:solidFill>
              </a:rPr>
              <a:t> </a:t>
            </a:r>
            <a:r>
              <a:rPr lang="es-ES" sz="1400" dirty="0"/>
              <a:t>Nos permite crear una factura nueva.</a:t>
            </a:r>
          </a:p>
          <a:p>
            <a:pPr lvl="1"/>
            <a:r>
              <a:rPr lang="es-ES" sz="1000" dirty="0"/>
              <a:t>Su resultado normalmente es 201 (</a:t>
            </a:r>
            <a:r>
              <a:rPr lang="es-ES" sz="1000" dirty="0" err="1"/>
              <a:t>Created</a:t>
            </a:r>
            <a:r>
              <a:rPr lang="es-ES" sz="1000" dirty="0"/>
              <a:t>)</a:t>
            </a:r>
          </a:p>
          <a:p>
            <a:r>
              <a:rPr lang="es-ES" sz="1400" dirty="0">
                <a:solidFill>
                  <a:schemeClr val="accent1"/>
                </a:solidFill>
              </a:rPr>
              <a:t>PUT /</a:t>
            </a:r>
            <a:r>
              <a:rPr lang="es-ES" sz="1400" dirty="0" err="1">
                <a:solidFill>
                  <a:schemeClr val="accent1"/>
                </a:solidFill>
              </a:rPr>
              <a:t>invoices</a:t>
            </a:r>
            <a:r>
              <a:rPr lang="es-ES" sz="1400" dirty="0">
                <a:solidFill>
                  <a:schemeClr val="accent1"/>
                </a:solidFill>
              </a:rPr>
              <a:t>/123 </a:t>
            </a:r>
            <a:r>
              <a:rPr lang="es-ES" sz="1400" dirty="0"/>
              <a:t>Nos permite editar la factura, sustituyendo la totalidad de la información anterior por la nueva.</a:t>
            </a:r>
          </a:p>
          <a:p>
            <a:r>
              <a:rPr lang="es-ES" sz="1400" dirty="0">
                <a:solidFill>
                  <a:schemeClr val="accent1"/>
                </a:solidFill>
              </a:rPr>
              <a:t>PATCH /</a:t>
            </a:r>
            <a:r>
              <a:rPr lang="es-ES" sz="1400" dirty="0" err="1">
                <a:solidFill>
                  <a:schemeClr val="accent1"/>
                </a:solidFill>
              </a:rPr>
              <a:t>invoices</a:t>
            </a:r>
            <a:r>
              <a:rPr lang="es-ES" sz="1400" dirty="0">
                <a:solidFill>
                  <a:schemeClr val="accent1"/>
                </a:solidFill>
              </a:rPr>
              <a:t>/123 </a:t>
            </a:r>
            <a:r>
              <a:rPr lang="es-ES" sz="1400" dirty="0"/>
              <a:t>Nos permite editar la factura, actualizando solo aquellos campos que el cliente envía.</a:t>
            </a:r>
          </a:p>
          <a:p>
            <a:r>
              <a:rPr lang="es-ES" sz="1400" dirty="0">
                <a:solidFill>
                  <a:schemeClr val="accent1"/>
                </a:solidFill>
              </a:rPr>
              <a:t>DELETE /</a:t>
            </a:r>
            <a:r>
              <a:rPr lang="es-ES" sz="1400" dirty="0" err="1">
                <a:solidFill>
                  <a:schemeClr val="accent1"/>
                </a:solidFill>
              </a:rPr>
              <a:t>invoices</a:t>
            </a:r>
            <a:r>
              <a:rPr lang="es-ES" sz="1400" dirty="0">
                <a:solidFill>
                  <a:schemeClr val="accent1"/>
                </a:solidFill>
              </a:rPr>
              <a:t>/123 </a:t>
            </a:r>
            <a:r>
              <a:rPr lang="es-ES" sz="1400" dirty="0"/>
              <a:t>Nos permite eliminar la factura</a:t>
            </a:r>
          </a:p>
          <a:p>
            <a:pPr lvl="1"/>
            <a:r>
              <a:rPr lang="es-ES" sz="1000" dirty="0"/>
              <a:t>Su resultado normalmente es 204 (No Content)</a:t>
            </a:r>
          </a:p>
          <a:p>
            <a:pPr marL="457200" lvl="1" indent="0">
              <a:buNone/>
            </a:pPr>
            <a:endParaRPr lang="es-ES" sz="1000" dirty="0"/>
          </a:p>
          <a:p>
            <a:r>
              <a:rPr lang="es-ES" sz="1600" dirty="0"/>
              <a:t>Es un error emplear solo métodos GET y POST para todas las operaciones de nuestra API</a:t>
            </a:r>
          </a:p>
          <a:p>
            <a:endParaRPr lang="es-ES" dirty="0"/>
          </a:p>
        </p:txBody>
      </p:sp>
    </p:spTree>
    <p:extLst>
      <p:ext uri="{BB962C8B-B14F-4D97-AF65-F5344CB8AC3E}">
        <p14:creationId xmlns:p14="http://schemas.microsoft.com/office/powerpoint/2010/main" val="1276913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629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Verbos</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err="1"/>
              <a:t>Ejemplos</a:t>
            </a:r>
            <a:r>
              <a:rPr lang="en-US" dirty="0"/>
              <a:t> de </a:t>
            </a:r>
            <a:r>
              <a:rPr lang="en-US" dirty="0" err="1"/>
              <a:t>peticiones</a:t>
            </a:r>
            <a:r>
              <a:rPr lang="en-US" dirty="0"/>
              <a:t> con </a:t>
            </a:r>
            <a:r>
              <a:rPr lang="en-US" dirty="0" err="1"/>
              <a:t>verbos</a:t>
            </a:r>
            <a:r>
              <a:rPr lang="en-US" dirty="0"/>
              <a:t> HTTP</a:t>
            </a:r>
            <a:endParaRPr lang="es-ES" dirty="0"/>
          </a:p>
        </p:txBody>
      </p:sp>
      <p:pic>
        <p:nvPicPr>
          <p:cNvPr id="7" name="object 4">
            <a:extLst>
              <a:ext uri="{FF2B5EF4-FFF2-40B4-BE49-F238E27FC236}">
                <a16:creationId xmlns:a16="http://schemas.microsoft.com/office/drawing/2014/main" id="{57147CF7-AE83-AD57-00C4-9829C9AA8D67}"/>
              </a:ext>
            </a:extLst>
          </p:cNvPr>
          <p:cNvPicPr/>
          <p:nvPr/>
        </p:nvPicPr>
        <p:blipFill>
          <a:blip r:embed="rId2" cstate="print"/>
          <a:stretch>
            <a:fillRect/>
          </a:stretch>
        </p:blipFill>
        <p:spPr>
          <a:xfrm>
            <a:off x="2394546" y="3714896"/>
            <a:ext cx="6335154" cy="2151391"/>
          </a:xfrm>
          <a:prstGeom prst="rect">
            <a:avLst/>
          </a:prstGeom>
        </p:spPr>
      </p:pic>
    </p:spTree>
    <p:extLst>
      <p:ext uri="{BB962C8B-B14F-4D97-AF65-F5344CB8AC3E}">
        <p14:creationId xmlns:p14="http://schemas.microsoft.com/office/powerpoint/2010/main" val="4039808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URIs</a:t>
            </a:r>
            <a:endParaRPr lang="en-ES" dirty="0"/>
          </a:p>
        </p:txBody>
      </p:sp>
      <p:pic>
        <p:nvPicPr>
          <p:cNvPr id="8" name="Marcador de posición de imagen 7" descr="Grupo de personas haciendo flexiones">
            <a:extLst>
              <a:ext uri="{FF2B5EF4-FFF2-40B4-BE49-F238E27FC236}">
                <a16:creationId xmlns:a16="http://schemas.microsoft.com/office/drawing/2014/main" id="{DC522E03-CC9B-920B-6F37-9C00173FD336}"/>
              </a:ext>
            </a:extLst>
          </p:cNvPr>
          <p:cNvPicPr>
            <a:picLocks noGrp="1" noChangeAspect="1"/>
          </p:cNvPicPr>
          <p:nvPr>
            <p:ph type="pic" sz="quarter" idx="15"/>
          </p:nvPr>
        </p:nvPicPr>
        <p:blipFill rotWithShape="1">
          <a:blip r:embed="rId2"/>
          <a:srcRect l="9978" r="25188"/>
          <a:stretch/>
        </p:blipFill>
        <p:spPr>
          <a:xfrm>
            <a:off x="6060461" y="1506375"/>
            <a:ext cx="4690187" cy="4827587"/>
          </a:xfrm>
        </p:spPr>
      </p:pic>
    </p:spTree>
    <p:extLst>
      <p:ext uri="{BB962C8B-B14F-4D97-AF65-F5344CB8AC3E}">
        <p14:creationId xmlns:p14="http://schemas.microsoft.com/office/powerpoint/2010/main" val="1861113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D35EEED-7D0E-5A2E-EAFC-8FCA38A12827}"/>
              </a:ext>
            </a:extLst>
          </p:cNvPr>
          <p:cNvSpPr>
            <a:spLocks noGrp="1"/>
          </p:cNvSpPr>
          <p:nvPr>
            <p:ph type="body" sz="quarter" idx="12"/>
          </p:nvPr>
        </p:nvSpPr>
        <p:spPr/>
        <p:txBody>
          <a:bodyPr/>
          <a:lstStyle/>
          <a:p>
            <a:r>
              <a:rPr lang="en-US" dirty="0" err="1"/>
              <a:t>Códigos</a:t>
            </a:r>
            <a:r>
              <a:rPr lang="en-US" dirty="0"/>
              <a:t> de </a:t>
            </a:r>
            <a:r>
              <a:rPr lang="en-US" dirty="0" err="1"/>
              <a:t>estado</a:t>
            </a:r>
            <a:r>
              <a:rPr lang="en-US" dirty="0"/>
              <a:t> HTTP</a:t>
            </a:r>
            <a:endParaRPr lang="es-ES" dirty="0"/>
          </a:p>
          <a:p>
            <a:endParaRPr lang="es-ES" dirty="0"/>
          </a:p>
        </p:txBody>
      </p:sp>
      <p:sp>
        <p:nvSpPr>
          <p:cNvPr id="3" name="Marcador de texto 2">
            <a:extLst>
              <a:ext uri="{FF2B5EF4-FFF2-40B4-BE49-F238E27FC236}">
                <a16:creationId xmlns:a16="http://schemas.microsoft.com/office/drawing/2014/main" id="{7454D732-2D13-DA2F-675D-9930DBFFBA04}"/>
              </a:ext>
            </a:extLst>
          </p:cNvPr>
          <p:cNvSpPr>
            <a:spLocks noGrp="1"/>
          </p:cNvSpPr>
          <p:nvPr>
            <p:ph type="body" sz="quarter" idx="13"/>
          </p:nvPr>
        </p:nvSpPr>
        <p:spPr/>
        <p:txBody>
          <a:bodyPr/>
          <a:lstStyle/>
          <a:p>
            <a:r>
              <a:rPr lang="en-US" dirty="0" err="1"/>
              <a:t>Ejemplo</a:t>
            </a:r>
            <a:r>
              <a:rPr lang="en-US" dirty="0"/>
              <a:t> de </a:t>
            </a:r>
            <a:r>
              <a:rPr lang="en-US" dirty="0" err="1"/>
              <a:t>respuesta</a:t>
            </a:r>
            <a:r>
              <a:rPr lang="en-US" dirty="0"/>
              <a:t> con </a:t>
            </a:r>
            <a:r>
              <a:rPr lang="en-US" dirty="0" err="1"/>
              <a:t>estado</a:t>
            </a:r>
            <a:r>
              <a:rPr lang="en-US" dirty="0"/>
              <a:t> no </a:t>
            </a:r>
            <a:r>
              <a:rPr lang="en-US" dirty="0" err="1"/>
              <a:t>estándar</a:t>
            </a:r>
            <a:endParaRPr lang="es-ES" dirty="0"/>
          </a:p>
        </p:txBody>
      </p:sp>
      <p:sp>
        <p:nvSpPr>
          <p:cNvPr id="4" name="Marcador de texto 3">
            <a:extLst>
              <a:ext uri="{FF2B5EF4-FFF2-40B4-BE49-F238E27FC236}">
                <a16:creationId xmlns:a16="http://schemas.microsoft.com/office/drawing/2014/main" id="{C8D646CC-EA04-C32F-CC36-21AE3F2410A0}"/>
              </a:ext>
            </a:extLst>
          </p:cNvPr>
          <p:cNvSpPr>
            <a:spLocks noGrp="1"/>
          </p:cNvSpPr>
          <p:nvPr>
            <p:ph type="body" sz="quarter" idx="14"/>
          </p:nvPr>
        </p:nvSpPr>
        <p:spPr>
          <a:xfrm>
            <a:off x="911224" y="3172969"/>
            <a:ext cx="10851689" cy="3458650"/>
          </a:xfrm>
        </p:spPr>
        <p:txBody>
          <a:bodyPr/>
          <a:lstStyle/>
          <a:p>
            <a:r>
              <a:rPr lang="es-ES" sz="2000" dirty="0"/>
              <a:t>Si tenemos una petición PUT /facturas/123 y la respuesta que nos devuelven es:</a:t>
            </a:r>
          </a:p>
          <a:p>
            <a:pPr lvl="1"/>
            <a:r>
              <a:rPr lang="es-ES" sz="1600" dirty="0"/>
              <a:t>Status </a:t>
            </a:r>
            <a:r>
              <a:rPr lang="es-ES" sz="1600" dirty="0" err="1"/>
              <a:t>Code</a:t>
            </a:r>
            <a:r>
              <a:rPr lang="es-ES" sz="1600" dirty="0"/>
              <a:t> 200</a:t>
            </a:r>
          </a:p>
          <a:p>
            <a:pPr lvl="1"/>
            <a:r>
              <a:rPr lang="es-ES" sz="1600" dirty="0"/>
              <a:t>Content: { </a:t>
            </a:r>
            <a:r>
              <a:rPr lang="es-ES" sz="1600" dirty="0" err="1"/>
              <a:t>success</a:t>
            </a:r>
            <a:r>
              <a:rPr lang="es-ES" sz="1600" dirty="0"/>
              <a:t>: false, </a:t>
            </a:r>
            <a:r>
              <a:rPr lang="es-ES" sz="1600" dirty="0" err="1"/>
              <a:t>code</a:t>
            </a:r>
            <a:r>
              <a:rPr lang="es-ES" sz="1600" dirty="0"/>
              <a:t>: 754, </a:t>
            </a:r>
            <a:r>
              <a:rPr lang="es-ES" sz="1600" dirty="0" err="1"/>
              <a:t>errormessage</a:t>
            </a:r>
            <a:r>
              <a:rPr lang="es-ES" sz="1600" dirty="0"/>
              <a:t>: "datos insuficientes“ }</a:t>
            </a:r>
          </a:p>
          <a:p>
            <a:r>
              <a:rPr lang="es-ES" sz="2000" dirty="0"/>
              <a:t>Esto está devolviendo un código 200 (Respuesta correcta), y en el cuerpo de la respuesta el error.</a:t>
            </a:r>
          </a:p>
          <a:p>
            <a:pPr lvl="1"/>
            <a:r>
              <a:rPr lang="es-ES" sz="1600" dirty="0"/>
              <a:t>Esto no es una respuesta standard ni es </a:t>
            </a:r>
            <a:r>
              <a:rPr lang="es-ES" sz="1600" dirty="0" err="1"/>
              <a:t>Restfull</a:t>
            </a:r>
            <a:endParaRPr lang="es-ES" sz="1600" dirty="0"/>
          </a:p>
          <a:p>
            <a:pPr lvl="1"/>
            <a:r>
              <a:rPr lang="es-ES" sz="1600" dirty="0"/>
              <a:t>El cliente se tendría que adaptar a este tipo de respuestas.</a:t>
            </a:r>
          </a:p>
          <a:p>
            <a:pPr lvl="1"/>
            <a:r>
              <a:rPr lang="es-ES" sz="1600" dirty="0"/>
              <a:t>Tenemos que mantener nuestros propios códigos en el servidor</a:t>
            </a:r>
          </a:p>
          <a:p>
            <a:r>
              <a:rPr lang="es-ES" sz="2000" dirty="0"/>
              <a:t>No hay que reinventar la rueda con las respuestas en un API que va por HTTP, hay que respetar el protocolo.</a:t>
            </a:r>
          </a:p>
          <a:p>
            <a:pPr lvl="1"/>
            <a:r>
              <a:rPr lang="es-ES" sz="1600" dirty="0"/>
              <a:t>Para ello el protocolo HTTP dispone de unos códigos de respuesta standard</a:t>
            </a:r>
          </a:p>
        </p:txBody>
      </p:sp>
    </p:spTree>
    <p:extLst>
      <p:ext uri="{BB962C8B-B14F-4D97-AF65-F5344CB8AC3E}">
        <p14:creationId xmlns:p14="http://schemas.microsoft.com/office/powerpoint/2010/main" val="513739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Códigos</a:t>
            </a:r>
            <a:r>
              <a:rPr lang="en-US" dirty="0"/>
              <a:t> de </a:t>
            </a:r>
            <a:r>
              <a:rPr lang="en-US" dirty="0" err="1"/>
              <a:t>estado</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a:t>Los </a:t>
            </a:r>
            <a:r>
              <a:rPr lang="en-US" dirty="0" err="1"/>
              <a:t>códigos</a:t>
            </a:r>
            <a:r>
              <a:rPr lang="en-US" dirty="0"/>
              <a:t> de </a:t>
            </a:r>
            <a:r>
              <a:rPr lang="en-US" dirty="0" err="1"/>
              <a:t>estado</a:t>
            </a:r>
            <a:r>
              <a:rPr lang="en-US" dirty="0"/>
              <a:t> </a:t>
            </a:r>
            <a:r>
              <a:rPr lang="en-US" dirty="0" err="1"/>
              <a:t>permiten</a:t>
            </a:r>
            <a:r>
              <a:rPr lang="en-US" dirty="0"/>
              <a:t> al </a:t>
            </a:r>
            <a:r>
              <a:rPr lang="en-US" dirty="0" err="1"/>
              <a:t>servidor</a:t>
            </a:r>
            <a:r>
              <a:rPr lang="en-US" dirty="0"/>
              <a:t> </a:t>
            </a:r>
            <a:r>
              <a:rPr lang="en-US" dirty="0" err="1"/>
              <a:t>indicar</a:t>
            </a:r>
            <a:r>
              <a:rPr lang="en-US" dirty="0"/>
              <a:t> al </a:t>
            </a:r>
            <a:r>
              <a:rPr lang="en-US" dirty="0" err="1"/>
              <a:t>cliente</a:t>
            </a:r>
            <a:r>
              <a:rPr lang="en-US" dirty="0"/>
              <a:t> </a:t>
            </a:r>
            <a:r>
              <a:rPr lang="en-US" dirty="0" err="1"/>
              <a:t>el</a:t>
            </a:r>
            <a:r>
              <a:rPr lang="en-US" dirty="0"/>
              <a:t> </a:t>
            </a:r>
            <a:r>
              <a:rPr lang="en-US" dirty="0" err="1"/>
              <a:t>resultado</a:t>
            </a:r>
            <a:r>
              <a:rPr lang="en-US" dirty="0"/>
              <a:t> de la </a:t>
            </a:r>
            <a:r>
              <a:rPr lang="en-US" dirty="0" err="1"/>
              <a:t>operación</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3264763"/>
          </a:xfrm>
        </p:spPr>
        <p:txBody>
          <a:bodyPr/>
          <a:lstStyle/>
          <a:p>
            <a:r>
              <a:rPr lang="es-ES" sz="2400" dirty="0">
                <a:solidFill>
                  <a:schemeClr val="accent1"/>
                </a:solidFill>
              </a:rPr>
              <a:t>1XX </a:t>
            </a:r>
            <a:r>
              <a:rPr lang="es-ES" sz="2400" dirty="0"/>
              <a:t>Respuesta informativa</a:t>
            </a:r>
          </a:p>
          <a:p>
            <a:r>
              <a:rPr lang="es-ES" sz="2400" dirty="0">
                <a:solidFill>
                  <a:schemeClr val="accent1"/>
                </a:solidFill>
              </a:rPr>
              <a:t>2XX </a:t>
            </a:r>
            <a:r>
              <a:rPr lang="es-ES" sz="2400" dirty="0"/>
              <a:t>Operación completada con éxito</a:t>
            </a:r>
          </a:p>
          <a:p>
            <a:r>
              <a:rPr lang="es-ES" sz="2400" dirty="0">
                <a:solidFill>
                  <a:schemeClr val="accent1"/>
                </a:solidFill>
              </a:rPr>
              <a:t>3XX </a:t>
            </a:r>
            <a:r>
              <a:rPr lang="es-ES" sz="2400" dirty="0"/>
              <a:t>Redirecciones</a:t>
            </a:r>
          </a:p>
          <a:p>
            <a:r>
              <a:rPr lang="es-ES" sz="2400" dirty="0">
                <a:solidFill>
                  <a:schemeClr val="accent1"/>
                </a:solidFill>
              </a:rPr>
              <a:t>4XX </a:t>
            </a:r>
            <a:r>
              <a:rPr lang="es-ES" sz="2400" dirty="0"/>
              <a:t>Errores en el lado cliente</a:t>
            </a:r>
          </a:p>
          <a:p>
            <a:r>
              <a:rPr lang="es-ES" sz="2400" dirty="0">
                <a:solidFill>
                  <a:schemeClr val="accent1"/>
                </a:solidFill>
              </a:rPr>
              <a:t>5XX </a:t>
            </a:r>
            <a:r>
              <a:rPr lang="es-ES" sz="2400" dirty="0"/>
              <a:t>Errores en el lado servidor</a:t>
            </a:r>
          </a:p>
          <a:p>
            <a:pPr marL="0" indent="0">
              <a:buNone/>
            </a:pPr>
            <a:r>
              <a:rPr lang="en-US" sz="1600" dirty="0">
                <a:solidFill>
                  <a:schemeClr val="accent1"/>
                </a:solidFill>
                <a:hlinkClick r:id="rId2">
                  <a:extLst>
                    <a:ext uri="{A12FA001-AC4F-418D-AE19-62706E023703}">
                      <ahyp:hlinkClr xmlns:ahyp="http://schemas.microsoft.com/office/drawing/2018/hyperlinkcolor" val="tx"/>
                    </a:ext>
                  </a:extLst>
                </a:hlinkClick>
              </a:rPr>
              <a:t>Choosing an HTTP Status Code — Stop Making It Hard | codetinkerer.com</a:t>
            </a:r>
            <a:endParaRPr lang="es-ES" sz="2400" dirty="0">
              <a:solidFill>
                <a:schemeClr val="accent1"/>
              </a:solidFill>
            </a:endParaRPr>
          </a:p>
          <a:p>
            <a:pPr marL="0" indent="0">
              <a:buNone/>
            </a:pPr>
            <a:endParaRPr lang="es-ES" dirty="0"/>
          </a:p>
        </p:txBody>
      </p:sp>
      <p:pic>
        <p:nvPicPr>
          <p:cNvPr id="5" name="object 4">
            <a:extLst>
              <a:ext uri="{FF2B5EF4-FFF2-40B4-BE49-F238E27FC236}">
                <a16:creationId xmlns:a16="http://schemas.microsoft.com/office/drawing/2014/main" id="{A99CA833-92CA-2F4B-4338-73E95CFFC902}"/>
              </a:ext>
            </a:extLst>
          </p:cNvPr>
          <p:cNvPicPr/>
          <p:nvPr/>
        </p:nvPicPr>
        <p:blipFill>
          <a:blip r:embed="rId3" cstate="print"/>
          <a:stretch>
            <a:fillRect/>
          </a:stretch>
        </p:blipFill>
        <p:spPr>
          <a:xfrm>
            <a:off x="7387819" y="3333661"/>
            <a:ext cx="4462272" cy="2540508"/>
          </a:xfrm>
          <a:prstGeom prst="rect">
            <a:avLst/>
          </a:prstGeom>
        </p:spPr>
      </p:pic>
    </p:spTree>
    <p:extLst>
      <p:ext uri="{BB962C8B-B14F-4D97-AF65-F5344CB8AC3E}">
        <p14:creationId xmlns:p14="http://schemas.microsoft.com/office/powerpoint/2010/main" val="605708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016" y="1535837"/>
            <a:ext cx="8700884" cy="996205"/>
          </a:xfrm>
        </p:spPr>
        <p:txBody>
          <a:bodyPr/>
          <a:lstStyle/>
          <a:p>
            <a:r>
              <a:rPr lang="en-US" sz="4800" dirty="0" err="1">
                <a:latin typeface="Montserrat SemiBold" pitchFamily="2" charset="77"/>
                <a:ea typeface="+mn-ea"/>
                <a:cs typeface="+mn-cs"/>
              </a:rPr>
              <a:t>Códigos</a:t>
            </a:r>
            <a:r>
              <a:rPr lang="en-US" sz="4800" dirty="0">
                <a:latin typeface="Montserrat SemiBold" pitchFamily="2" charset="77"/>
                <a:ea typeface="+mn-ea"/>
                <a:cs typeface="+mn-cs"/>
              </a:rPr>
              <a:t> de </a:t>
            </a:r>
            <a:r>
              <a:rPr lang="en-US" sz="4800" dirty="0" err="1">
                <a:latin typeface="Montserrat SemiBold" pitchFamily="2" charset="77"/>
                <a:ea typeface="+mn-ea"/>
                <a:cs typeface="+mn-cs"/>
              </a:rPr>
              <a:t>estado</a:t>
            </a:r>
            <a:r>
              <a:rPr lang="en-US" sz="4800" dirty="0">
                <a:latin typeface="Montserrat SemiBold" pitchFamily="2" charset="77"/>
                <a:ea typeface="+mn-ea"/>
                <a:cs typeface="+mn-cs"/>
              </a:rPr>
              <a:t> HTTP</a:t>
            </a:r>
            <a:endParaRPr lang="es-ES" sz="4800" dirty="0">
              <a:latin typeface="Montserrat SemiBold" pitchFamily="2" charset="77"/>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3765080823"/>
              </p:ext>
            </p:extLst>
          </p:nvPr>
        </p:nvGraphicFramePr>
        <p:xfrm>
          <a:off x="913015" y="2441360"/>
          <a:ext cx="9997641" cy="4052801"/>
        </p:xfrm>
        <a:graphic>
          <a:graphicData uri="http://schemas.openxmlformats.org/drawingml/2006/table">
            <a:tbl>
              <a:tblPr firstRow="1" bandRow="1">
                <a:tableStyleId>{5C22544A-7EE6-4342-B048-85BDC9FD1C3A}</a:tableStyleId>
              </a:tblPr>
              <a:tblGrid>
                <a:gridCol w="1102216">
                  <a:extLst>
                    <a:ext uri="{9D8B030D-6E8A-4147-A177-3AD203B41FA5}">
                      <a16:colId xmlns:a16="http://schemas.microsoft.com/office/drawing/2014/main" val="20001"/>
                    </a:ext>
                  </a:extLst>
                </a:gridCol>
                <a:gridCol w="2139519">
                  <a:extLst>
                    <a:ext uri="{9D8B030D-6E8A-4147-A177-3AD203B41FA5}">
                      <a16:colId xmlns:a16="http://schemas.microsoft.com/office/drawing/2014/main" val="20002"/>
                    </a:ext>
                  </a:extLst>
                </a:gridCol>
                <a:gridCol w="6755906">
                  <a:extLst>
                    <a:ext uri="{9D8B030D-6E8A-4147-A177-3AD203B41FA5}">
                      <a16:colId xmlns:a16="http://schemas.microsoft.com/office/drawing/2014/main" val="20003"/>
                    </a:ext>
                  </a:extLst>
                </a:gridCol>
              </a:tblGrid>
              <a:tr h="534953">
                <a:tc>
                  <a:txBody>
                    <a:bodyPr/>
                    <a:lstStyle/>
                    <a:p>
                      <a:r>
                        <a:rPr lang="en-US" sz="1100" b="0" i="0" dirty="0">
                          <a:solidFill>
                            <a:schemeClr val="tx1">
                              <a:alpha val="60000"/>
                            </a:schemeClr>
                          </a:solidFill>
                          <a:latin typeface="Montserrat" pitchFamily="2" charset="77"/>
                        </a:rPr>
                        <a:t>Código</a:t>
                      </a:r>
                    </a:p>
                  </a:txBody>
                  <a:tcPr anchor="ctr">
                    <a:noFill/>
                  </a:tcPr>
                </a:tc>
                <a:tc>
                  <a:txBody>
                    <a:bodyPr/>
                    <a:lstStyle/>
                    <a:p>
                      <a:r>
                        <a:rPr lang="en-US" sz="1100" b="0" i="0" dirty="0" err="1">
                          <a:solidFill>
                            <a:schemeClr val="tx1">
                              <a:alpha val="60000"/>
                            </a:schemeClr>
                          </a:solidFill>
                          <a:latin typeface="Montserrat" pitchFamily="2" charset="77"/>
                        </a:rPr>
                        <a:t>Significado</a:t>
                      </a:r>
                      <a:endParaRPr lang="en-US" sz="1100" b="0" i="0" dirty="0">
                        <a:solidFill>
                          <a:schemeClr val="tx1">
                            <a:alpha val="60000"/>
                          </a:schemeClr>
                        </a:solidFill>
                        <a:latin typeface="Montserrat" pitchFamily="2" charset="77"/>
                      </a:endParaRPr>
                    </a:p>
                  </a:txBody>
                  <a:tcPr anchor="ctr">
                    <a:noFill/>
                  </a:tcPr>
                </a:tc>
                <a:tc>
                  <a:txBody>
                    <a:bodyPr/>
                    <a:lstStyle/>
                    <a:p>
                      <a:r>
                        <a:rPr lang="en-US" sz="1100" b="0" i="0" dirty="0" err="1">
                          <a:solidFill>
                            <a:schemeClr val="tx1">
                              <a:alpha val="60000"/>
                            </a:schemeClr>
                          </a:solidFill>
                          <a:latin typeface="Montserrat" pitchFamily="2" charset="77"/>
                        </a:rPr>
                        <a:t>Descripción</a:t>
                      </a:r>
                      <a:endParaRPr lang="en-US" sz="1100" b="0" i="0" dirty="0">
                        <a:solidFill>
                          <a:schemeClr val="tx1">
                            <a:alpha val="60000"/>
                          </a:schemeClr>
                        </a:solidFill>
                        <a:latin typeface="Montserrat" pitchFamily="2" charset="77"/>
                      </a:endParaRPr>
                    </a:p>
                  </a:txBody>
                  <a:tcPr anchor="ctr">
                    <a:noFill/>
                  </a:tcPr>
                </a:tc>
                <a:extLst>
                  <a:ext uri="{0D108BD9-81ED-4DB2-BD59-A6C34878D82A}">
                    <a16:rowId xmlns:a16="http://schemas.microsoft.com/office/drawing/2014/main" val="10000"/>
                  </a:ext>
                </a:extLst>
              </a:tr>
              <a:tr h="489788">
                <a:tc>
                  <a:txBody>
                    <a:bodyPr/>
                    <a:lstStyle/>
                    <a:p>
                      <a:r>
                        <a:rPr lang="en-US" sz="1600" b="0" i="0" dirty="0">
                          <a:solidFill>
                            <a:schemeClr val="tx1"/>
                          </a:solidFill>
                          <a:latin typeface="Montserrat" pitchFamily="2" charset="77"/>
                        </a:rPr>
                        <a:t>200</a:t>
                      </a:r>
                    </a:p>
                  </a:txBody>
                  <a:tcPr anchor="ctr">
                    <a:solidFill>
                      <a:schemeClr val="tx1">
                        <a:alpha val="10000"/>
                      </a:schemeClr>
                    </a:solidFill>
                  </a:tcPr>
                </a:tc>
                <a:tc>
                  <a:txBody>
                    <a:bodyPr/>
                    <a:lstStyle/>
                    <a:p>
                      <a:r>
                        <a:rPr lang="en-US" sz="1600" b="0" i="0" dirty="0">
                          <a:solidFill>
                            <a:schemeClr val="tx1"/>
                          </a:solidFill>
                          <a:latin typeface="Montserrat" pitchFamily="2" charset="77"/>
                        </a:rPr>
                        <a:t>OK</a:t>
                      </a:r>
                    </a:p>
                  </a:txBody>
                  <a:tcPr anchor="ctr">
                    <a:solidFill>
                      <a:schemeClr val="tx1">
                        <a:alpha val="10000"/>
                      </a:schemeClr>
                    </a:solidFill>
                  </a:tcPr>
                </a:tc>
                <a:tc>
                  <a:txBody>
                    <a:bodyPr/>
                    <a:lstStyle/>
                    <a:p>
                      <a:r>
                        <a:rPr lang="en-US" sz="1600" b="0" i="0" dirty="0" err="1">
                          <a:solidFill>
                            <a:schemeClr val="tx1"/>
                          </a:solidFill>
                          <a:latin typeface="Montserrat" pitchFamily="2" charset="77"/>
                        </a:rPr>
                        <a:t>Resultado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correcto</a:t>
                      </a:r>
                      <a:r>
                        <a:rPr lang="en-US" sz="1600" b="0" i="0" dirty="0">
                          <a:solidFill>
                            <a:schemeClr val="tx1"/>
                          </a:solidFill>
                          <a:latin typeface="Montserrat" pitchFamily="2" charset="77"/>
                        </a:rPr>
                        <a:t>, con </a:t>
                      </a:r>
                      <a:r>
                        <a:rPr lang="en-US" sz="1600" b="0" i="0" dirty="0" err="1">
                          <a:solidFill>
                            <a:schemeClr val="tx1"/>
                          </a:solidFill>
                          <a:latin typeface="Montserrat" pitchFamily="2" charset="77"/>
                        </a:rPr>
                        <a:t>datos</a:t>
                      </a:r>
                      <a:r>
                        <a:rPr lang="en-US" sz="1600" b="0" i="0" dirty="0">
                          <a:solidFill>
                            <a:schemeClr val="tx1"/>
                          </a:solidFill>
                          <a:latin typeface="Montserrat" pitchFamily="2" charset="77"/>
                        </a:rPr>
                        <a:t> de </a:t>
                      </a:r>
                      <a:r>
                        <a:rPr lang="en-US" sz="1600" b="0" i="0" dirty="0" err="1">
                          <a:solidFill>
                            <a:schemeClr val="tx1"/>
                          </a:solidFill>
                          <a:latin typeface="Montserrat" pitchFamily="2" charset="77"/>
                        </a:rPr>
                        <a:t>respuesta</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1"/>
                  </a:ext>
                </a:extLst>
              </a:tr>
              <a:tr h="489788">
                <a:tc>
                  <a:txBody>
                    <a:bodyPr/>
                    <a:lstStyle/>
                    <a:p>
                      <a:r>
                        <a:rPr lang="en-US" sz="1600" b="0" i="0" dirty="0">
                          <a:solidFill>
                            <a:schemeClr val="tx1"/>
                          </a:solidFill>
                          <a:latin typeface="Montserrat" pitchFamily="2" charset="77"/>
                        </a:rPr>
                        <a:t>201</a:t>
                      </a:r>
                    </a:p>
                  </a:txBody>
                  <a:tcPr anchor="ctr">
                    <a:noFill/>
                  </a:tcPr>
                </a:tc>
                <a:tc>
                  <a:txBody>
                    <a:bodyPr/>
                    <a:lstStyle/>
                    <a:p>
                      <a:r>
                        <a:rPr lang="en-US" sz="1600" b="0" i="0" dirty="0">
                          <a:solidFill>
                            <a:schemeClr val="tx1"/>
                          </a:solidFill>
                          <a:latin typeface="Montserrat" pitchFamily="2" charset="77"/>
                        </a:rPr>
                        <a:t>CREATED</a:t>
                      </a:r>
                    </a:p>
                  </a:txBody>
                  <a:tcPr anchor="ctr">
                    <a:no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recurso</a:t>
                      </a:r>
                      <a:r>
                        <a:rPr lang="en-US" sz="1600" b="0" i="0" dirty="0">
                          <a:solidFill>
                            <a:schemeClr val="tx1"/>
                          </a:solidFill>
                          <a:latin typeface="Montserrat" pitchFamily="2" charset="77"/>
                        </a:rPr>
                        <a:t> ha </a:t>
                      </a:r>
                      <a:r>
                        <a:rPr lang="en-US" sz="1600" b="0" i="0" dirty="0" err="1">
                          <a:solidFill>
                            <a:schemeClr val="tx1"/>
                          </a:solidFill>
                          <a:latin typeface="Montserrat" pitchFamily="2" charset="77"/>
                        </a:rPr>
                        <a:t>sido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creado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correctamente</a:t>
                      </a:r>
                      <a:endParaRPr lang="en-US" sz="1600" b="0" i="0" dirty="0">
                        <a:solidFill>
                          <a:schemeClr val="tx1"/>
                        </a:solidFill>
                        <a:latin typeface="Montserrat" pitchFamily="2" charset="77"/>
                      </a:endParaRPr>
                    </a:p>
                  </a:txBody>
                  <a:tcPr anchor="ctr">
                    <a:noFill/>
                  </a:tcPr>
                </a:tc>
                <a:extLst>
                  <a:ext uri="{0D108BD9-81ED-4DB2-BD59-A6C34878D82A}">
                    <a16:rowId xmlns:a16="http://schemas.microsoft.com/office/drawing/2014/main" val="10002"/>
                  </a:ext>
                </a:extLst>
              </a:tr>
              <a:tr h="489788">
                <a:tc>
                  <a:txBody>
                    <a:bodyPr/>
                    <a:lstStyle/>
                    <a:p>
                      <a:r>
                        <a:rPr lang="en-US" sz="1600" b="0" i="0" dirty="0">
                          <a:solidFill>
                            <a:schemeClr val="tx1"/>
                          </a:solidFill>
                          <a:latin typeface="Montserrat" pitchFamily="2" charset="77"/>
                        </a:rPr>
                        <a:t>204</a:t>
                      </a:r>
                    </a:p>
                  </a:txBody>
                  <a:tcPr anchor="ctr">
                    <a:solidFill>
                      <a:schemeClr val="tx1">
                        <a:alpha val="10000"/>
                      </a:schemeClr>
                    </a:solidFill>
                  </a:tcPr>
                </a:tc>
                <a:tc>
                  <a:txBody>
                    <a:bodyPr/>
                    <a:lstStyle/>
                    <a:p>
                      <a:r>
                        <a:rPr lang="en-US" sz="1600" b="0" i="0" dirty="0">
                          <a:solidFill>
                            <a:schemeClr val="tx1"/>
                          </a:solidFill>
                          <a:latin typeface="Montserrat" pitchFamily="2" charset="77"/>
                        </a:rPr>
                        <a:t>NO CONTENT</a:t>
                      </a:r>
                    </a:p>
                  </a:txBody>
                  <a:tcPr anchor="ctr">
                    <a:solidFill>
                      <a:schemeClr val="tx1">
                        <a:alpha val="10000"/>
                      </a:schemeClr>
                    </a:solidFill>
                  </a:tcPr>
                </a:tc>
                <a:tc>
                  <a:txBody>
                    <a:bodyPr/>
                    <a:lstStyle/>
                    <a:p>
                      <a:r>
                        <a:rPr lang="en-US" sz="1600" b="0" i="0" dirty="0" err="1">
                          <a:solidFill>
                            <a:schemeClr val="tx1"/>
                          </a:solidFill>
                          <a:latin typeface="Montserrat" pitchFamily="2" charset="77"/>
                        </a:rPr>
                        <a:t>Resultado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correcto</a:t>
                      </a:r>
                      <a:r>
                        <a:rPr lang="en-US" sz="1600" b="0" i="0" dirty="0">
                          <a:solidFill>
                            <a:schemeClr val="tx1"/>
                          </a:solidFill>
                          <a:latin typeface="Montserrat" pitchFamily="2" charset="77"/>
                        </a:rPr>
                        <a:t>, no hay </a:t>
                      </a:r>
                      <a:r>
                        <a:rPr lang="en-US" sz="1600" b="0" i="0" dirty="0" err="1">
                          <a:solidFill>
                            <a:schemeClr val="tx1"/>
                          </a:solidFill>
                          <a:latin typeface="Montserrat" pitchFamily="2" charset="77"/>
                        </a:rPr>
                        <a:t>datos</a:t>
                      </a:r>
                      <a:r>
                        <a:rPr lang="en-US" sz="1600" b="0" i="0" dirty="0">
                          <a:solidFill>
                            <a:schemeClr val="tx1"/>
                          </a:solidFill>
                          <a:latin typeface="Montserrat" pitchFamily="2" charset="77"/>
                        </a:rPr>
                        <a:t> de </a:t>
                      </a:r>
                      <a:r>
                        <a:rPr lang="en-US" sz="1600" b="0" i="0" dirty="0" err="1">
                          <a:solidFill>
                            <a:schemeClr val="tx1"/>
                          </a:solidFill>
                          <a:latin typeface="Montserrat" pitchFamily="2" charset="77"/>
                        </a:rPr>
                        <a:t>respuesta</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3"/>
                  </a:ext>
                </a:extLst>
              </a:tr>
              <a:tr h="489788">
                <a:tc>
                  <a:txBody>
                    <a:bodyPr/>
                    <a:lstStyle/>
                    <a:p>
                      <a:r>
                        <a:rPr lang="en-US" sz="1600" b="0" i="0" dirty="0">
                          <a:solidFill>
                            <a:schemeClr val="tx1"/>
                          </a:solidFill>
                          <a:latin typeface="Montserrat" pitchFamily="2" charset="77"/>
                        </a:rPr>
                        <a:t>400</a:t>
                      </a:r>
                    </a:p>
                  </a:txBody>
                  <a:tcPr anchor="ctr">
                    <a:noFill/>
                  </a:tcPr>
                </a:tc>
                <a:tc>
                  <a:txBody>
                    <a:bodyPr/>
                    <a:lstStyle/>
                    <a:p>
                      <a:r>
                        <a:rPr lang="en-US" sz="1600" b="0" i="0" dirty="0">
                          <a:solidFill>
                            <a:schemeClr val="tx1"/>
                          </a:solidFill>
                          <a:latin typeface="Montserrat" pitchFamily="2" charset="77"/>
                        </a:rPr>
                        <a:t>BAD REQUEST</a:t>
                      </a:r>
                    </a:p>
                  </a:txBody>
                  <a:tcPr anchor="ctr">
                    <a:noFill/>
                  </a:tcPr>
                </a:tc>
                <a:tc>
                  <a:txBody>
                    <a:bodyPr/>
                    <a:lstStyle/>
                    <a:p>
                      <a:r>
                        <a:rPr lang="en-US" sz="1600" b="0" i="0" dirty="0">
                          <a:solidFill>
                            <a:schemeClr val="tx1"/>
                          </a:solidFill>
                          <a:latin typeface="Montserrat" pitchFamily="2" charset="77"/>
                        </a:rPr>
                        <a:t>La </a:t>
                      </a:r>
                      <a:r>
                        <a:rPr lang="en-US" sz="1600" b="0" i="0" dirty="0" err="1">
                          <a:solidFill>
                            <a:schemeClr val="tx1"/>
                          </a:solidFill>
                          <a:latin typeface="Montserrat" pitchFamily="2" charset="77"/>
                        </a:rPr>
                        <a:t>petición</a:t>
                      </a:r>
                      <a:r>
                        <a:rPr lang="en-US" sz="1600" b="0" i="0" dirty="0">
                          <a:solidFill>
                            <a:schemeClr val="tx1"/>
                          </a:solidFill>
                          <a:latin typeface="Montserrat" pitchFamily="2" charset="77"/>
                        </a:rPr>
                        <a:t> es </a:t>
                      </a:r>
                      <a:r>
                        <a:rPr lang="en-US" sz="1600" b="0" i="0" dirty="0" err="1">
                          <a:solidFill>
                            <a:schemeClr val="tx1"/>
                          </a:solidFill>
                          <a:latin typeface="Montserrat" pitchFamily="2" charset="77"/>
                        </a:rPr>
                        <a:t>inválida</a:t>
                      </a:r>
                      <a:r>
                        <a:rPr lang="en-US" sz="1600" b="0" i="0" dirty="0">
                          <a:solidFill>
                            <a:schemeClr val="tx1"/>
                          </a:solidFill>
                          <a:latin typeface="Montserrat" pitchFamily="2" charset="77"/>
                        </a:rPr>
                        <a:t>, no se </a:t>
                      </a:r>
                      <a:r>
                        <a:rPr lang="en-US" sz="1600" b="0" i="0" dirty="0" err="1">
                          <a:solidFill>
                            <a:schemeClr val="tx1"/>
                          </a:solidFill>
                          <a:latin typeface="Montserrat" pitchFamily="2" charset="77"/>
                        </a:rPr>
                        <a:t>puede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servir</a:t>
                      </a:r>
                      <a:endParaRPr lang="en-US" sz="1600" b="0" i="0" dirty="0">
                        <a:solidFill>
                          <a:schemeClr val="tx1"/>
                        </a:solidFill>
                        <a:latin typeface="Montserrat" pitchFamily="2" charset="77"/>
                      </a:endParaRPr>
                    </a:p>
                  </a:txBody>
                  <a:tcPr anchor="ctr">
                    <a:noFill/>
                  </a:tcPr>
                </a:tc>
                <a:extLst>
                  <a:ext uri="{0D108BD9-81ED-4DB2-BD59-A6C34878D82A}">
                    <a16:rowId xmlns:a16="http://schemas.microsoft.com/office/drawing/2014/main" val="10004"/>
                  </a:ext>
                </a:extLst>
              </a:tr>
              <a:tr h="489788">
                <a:tc>
                  <a:txBody>
                    <a:bodyPr/>
                    <a:lstStyle/>
                    <a:p>
                      <a:r>
                        <a:rPr lang="en-US" sz="1600" b="0" i="0" dirty="0">
                          <a:solidFill>
                            <a:schemeClr val="tx1"/>
                          </a:solidFill>
                          <a:latin typeface="Montserrat" pitchFamily="2" charset="77"/>
                        </a:rPr>
                        <a:t>401</a:t>
                      </a:r>
                    </a:p>
                  </a:txBody>
                  <a:tcPr anchor="ctr">
                    <a:solidFill>
                      <a:schemeClr val="tx1">
                        <a:alpha val="10000"/>
                      </a:schemeClr>
                    </a:solidFill>
                  </a:tcPr>
                </a:tc>
                <a:tc>
                  <a:txBody>
                    <a:bodyPr/>
                    <a:lstStyle/>
                    <a:p>
                      <a:r>
                        <a:rPr lang="en-US" sz="1600" b="0" i="0" dirty="0">
                          <a:solidFill>
                            <a:schemeClr val="tx1"/>
                          </a:solidFill>
                          <a:latin typeface="Montserrat" pitchFamily="2" charset="77"/>
                        </a:rPr>
                        <a:t>UNAUTHORIZED</a:t>
                      </a:r>
                    </a:p>
                  </a:txBody>
                  <a:tcPr anchor="ctr">
                    <a:solidFill>
                      <a:schemeClr val="tx1">
                        <a:alpha val="10000"/>
                      </a:schemeClr>
                    </a:solid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usuario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debe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autenticarse</a:t>
                      </a:r>
                      <a:r>
                        <a:rPr lang="en-US" sz="1600" b="0" i="0" dirty="0">
                          <a:solidFill>
                            <a:schemeClr val="tx1"/>
                          </a:solidFill>
                          <a:latin typeface="Montserrat" pitchFamily="2" charset="77"/>
                        </a:rPr>
                        <a:t> antes de acceder al </a:t>
                      </a:r>
                      <a:r>
                        <a:rPr lang="en-US" sz="1600" b="0" i="0" dirty="0" err="1">
                          <a:solidFill>
                            <a:schemeClr val="tx1"/>
                          </a:solidFill>
                          <a:latin typeface="Montserrat" pitchFamily="2" charset="77"/>
                        </a:rPr>
                        <a:t>recurso</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5"/>
                  </a:ext>
                </a:extLst>
              </a:tr>
              <a:tr h="489788">
                <a:tc>
                  <a:txBody>
                    <a:bodyPr/>
                    <a:lstStyle/>
                    <a:p>
                      <a:r>
                        <a:rPr lang="en-US" sz="1600" b="0" i="0" kern="1200" dirty="0">
                          <a:solidFill>
                            <a:schemeClr val="tx1"/>
                          </a:solidFill>
                          <a:latin typeface="Montserrat" pitchFamily="2" charset="77"/>
                          <a:ea typeface="+mn-ea"/>
                          <a:cs typeface="+mn-cs"/>
                        </a:rPr>
                        <a:t>403</a:t>
                      </a:r>
                    </a:p>
                  </a:txBody>
                  <a:tcPr anchor="ctr">
                    <a:noFill/>
                  </a:tcPr>
                </a:tc>
                <a:tc>
                  <a:txBody>
                    <a:bodyPr/>
                    <a:lstStyle/>
                    <a:p>
                      <a:r>
                        <a:rPr lang="en-US" sz="1600" b="0" i="0" kern="1200" dirty="0">
                          <a:solidFill>
                            <a:schemeClr val="tx1"/>
                          </a:solidFill>
                          <a:latin typeface="Montserrat" pitchFamily="2" charset="77"/>
                          <a:ea typeface="+mn-ea"/>
                          <a:cs typeface="+mn-cs"/>
                        </a:rPr>
                        <a:t>FORBIDDEN</a:t>
                      </a:r>
                    </a:p>
                  </a:txBody>
                  <a:tcPr anchor="ctr">
                    <a:noFill/>
                  </a:tcPr>
                </a:tc>
                <a:tc>
                  <a:txBody>
                    <a:bodyPr/>
                    <a:lstStyle/>
                    <a:p>
                      <a:r>
                        <a:rPr lang="en-US" sz="1600" b="0" i="0" kern="1200" dirty="0">
                          <a:solidFill>
                            <a:schemeClr val="tx1"/>
                          </a:solidFill>
                          <a:latin typeface="Montserrat" pitchFamily="2" charset="77"/>
                          <a:ea typeface="+mn-ea"/>
                          <a:cs typeface="+mn-cs"/>
                        </a:rPr>
                        <a:t>El </a:t>
                      </a:r>
                      <a:r>
                        <a:rPr lang="en-US" sz="1600" b="0" i="0" kern="1200" dirty="0" err="1">
                          <a:solidFill>
                            <a:schemeClr val="tx1"/>
                          </a:solidFill>
                          <a:latin typeface="Montserrat" pitchFamily="2" charset="77"/>
                          <a:ea typeface="+mn-ea"/>
                          <a:cs typeface="+mn-cs"/>
                        </a:rPr>
                        <a:t>usuario</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está</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autenticado</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pero</a:t>
                      </a:r>
                      <a:r>
                        <a:rPr lang="en-US" sz="1600" b="0" i="0" kern="1200" dirty="0">
                          <a:solidFill>
                            <a:schemeClr val="tx1"/>
                          </a:solidFill>
                          <a:latin typeface="Montserrat" pitchFamily="2" charset="77"/>
                          <a:ea typeface="+mn-ea"/>
                          <a:cs typeface="+mn-cs"/>
                        </a:rPr>
                        <a:t> no </a:t>
                      </a:r>
                      <a:r>
                        <a:rPr lang="en-US" sz="1600" b="0" i="0" kern="1200" dirty="0" err="1">
                          <a:solidFill>
                            <a:schemeClr val="tx1"/>
                          </a:solidFill>
                          <a:latin typeface="Montserrat" pitchFamily="2" charset="77"/>
                          <a:ea typeface="+mn-ea"/>
                          <a:cs typeface="+mn-cs"/>
                        </a:rPr>
                        <a:t>tiene</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acceso</a:t>
                      </a:r>
                      <a:r>
                        <a:rPr lang="en-US" sz="1600" b="0" i="0" kern="1200" dirty="0">
                          <a:solidFill>
                            <a:schemeClr val="tx1"/>
                          </a:solidFill>
                          <a:latin typeface="Montserrat" pitchFamily="2" charset="77"/>
                          <a:ea typeface="+mn-ea"/>
                          <a:cs typeface="+mn-cs"/>
                        </a:rPr>
                        <a:t> al </a:t>
                      </a:r>
                      <a:r>
                        <a:rPr lang="en-US" sz="1600" b="0" i="0" kern="1200" dirty="0" err="1">
                          <a:solidFill>
                            <a:schemeClr val="tx1"/>
                          </a:solidFill>
                          <a:latin typeface="Montserrat" pitchFamily="2" charset="77"/>
                          <a:ea typeface="+mn-ea"/>
                          <a:cs typeface="+mn-cs"/>
                        </a:rPr>
                        <a:t>recurso</a:t>
                      </a:r>
                      <a:endParaRPr lang="en-US" sz="1600" b="0" i="0" kern="1200" dirty="0">
                        <a:solidFill>
                          <a:schemeClr val="tx1"/>
                        </a:solidFill>
                        <a:latin typeface="Montserrat" pitchFamily="2" charset="77"/>
                        <a:ea typeface="+mn-ea"/>
                        <a:cs typeface="+mn-cs"/>
                      </a:endParaRPr>
                    </a:p>
                  </a:txBody>
                  <a:tcPr anchor="ctr">
                    <a:noFill/>
                  </a:tcPr>
                </a:tc>
                <a:extLst>
                  <a:ext uri="{0D108BD9-81ED-4DB2-BD59-A6C34878D82A}">
                    <a16:rowId xmlns:a16="http://schemas.microsoft.com/office/drawing/2014/main" val="2674616787"/>
                  </a:ext>
                </a:extLst>
              </a:tr>
              <a:tr h="565661">
                <a:tc>
                  <a:txBody>
                    <a:bodyPr/>
                    <a:lstStyle/>
                    <a:p>
                      <a:r>
                        <a:rPr lang="en-US" sz="1600" b="0" i="0" dirty="0">
                          <a:solidFill>
                            <a:schemeClr val="tx1"/>
                          </a:solidFill>
                          <a:latin typeface="Montserrat" pitchFamily="2" charset="77"/>
                        </a:rPr>
                        <a:t>500</a:t>
                      </a:r>
                    </a:p>
                  </a:txBody>
                  <a:tcPr anchor="ctr">
                    <a:solidFill>
                      <a:schemeClr val="tx1">
                        <a:alpha val="10000"/>
                      </a:schemeClr>
                    </a:solidFill>
                  </a:tcPr>
                </a:tc>
                <a:tc>
                  <a:txBody>
                    <a:bodyPr/>
                    <a:lstStyle/>
                    <a:p>
                      <a:r>
                        <a:rPr lang="en-US" sz="1600" b="0" i="0" dirty="0">
                          <a:solidFill>
                            <a:schemeClr val="tx1"/>
                          </a:solidFill>
                          <a:latin typeface="Montserrat" pitchFamily="2" charset="77"/>
                        </a:rPr>
                        <a:t>INTERNAL SERVER ERROR</a:t>
                      </a:r>
                    </a:p>
                  </a:txBody>
                  <a:tcPr anchor="ctr">
                    <a:solidFill>
                      <a:schemeClr val="tx1">
                        <a:alpha val="10000"/>
                      </a:schemeClr>
                    </a:solid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servidor</a:t>
                      </a:r>
                      <a:r>
                        <a:rPr lang="en-US" sz="1600" b="0" i="0" dirty="0">
                          <a:solidFill>
                            <a:schemeClr val="tx1"/>
                          </a:solidFill>
                          <a:latin typeface="Montserrat" pitchFamily="2" charset="77"/>
                        </a:rPr>
                        <a:t> ha </a:t>
                      </a:r>
                      <a:r>
                        <a:rPr lang="en-US" sz="1600" b="0" i="0" dirty="0" err="1">
                          <a:solidFill>
                            <a:schemeClr val="tx1"/>
                          </a:solidFill>
                          <a:latin typeface="Montserrat" pitchFamily="2" charset="77"/>
                        </a:rPr>
                        <a:t>sufrido</a:t>
                      </a:r>
                      <a:r>
                        <a:rPr lang="en-US" sz="1600" b="0" i="0" dirty="0">
                          <a:solidFill>
                            <a:schemeClr val="tx1"/>
                          </a:solidFill>
                          <a:latin typeface="Montserrat" pitchFamily="2" charset="77"/>
                        </a:rPr>
                        <a:t> un error </a:t>
                      </a:r>
                      <a:r>
                        <a:rPr lang="en-US" sz="1600" b="0" i="0" dirty="0" err="1">
                          <a:solidFill>
                            <a:schemeClr val="tx1"/>
                          </a:solidFill>
                          <a:latin typeface="Montserrat" pitchFamily="2" charset="77"/>
                        </a:rPr>
                        <a:t>inespecifico</a:t>
                      </a:r>
                      <a:r>
                        <a:rPr lang="en-US" sz="1600" b="0" i="0" dirty="0">
                          <a:solidFill>
                            <a:schemeClr val="tx1"/>
                          </a:solidFill>
                          <a:latin typeface="Montserrat" pitchFamily="2" charset="77"/>
                        </a:rPr>
                        <a:t>, y no </a:t>
                      </a:r>
                      <a:r>
                        <a:rPr lang="en-US" sz="1600" b="0" i="0" dirty="0" err="1">
                          <a:solidFill>
                            <a:schemeClr val="tx1"/>
                          </a:solidFill>
                          <a:latin typeface="Montserrat" pitchFamily="2" charset="77"/>
                        </a:rPr>
                        <a:t>puede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servir</a:t>
                      </a:r>
                      <a:r>
                        <a:rPr lang="en-US" sz="1600" b="0" i="0" dirty="0">
                          <a:solidFill>
                            <a:schemeClr val="tx1"/>
                          </a:solidFill>
                          <a:latin typeface="Montserrat" pitchFamily="2" charset="77"/>
                        </a:rPr>
                        <a:t> la </a:t>
                      </a:r>
                      <a:r>
                        <a:rPr lang="en-US" sz="1600" b="0" i="0" dirty="0" err="1">
                          <a:solidFill>
                            <a:schemeClr val="tx1"/>
                          </a:solidFill>
                          <a:latin typeface="Montserrat" pitchFamily="2" charset="77"/>
                        </a:rPr>
                        <a:t>petición</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3353187062"/>
                  </a:ext>
                </a:extLst>
              </a:tr>
            </a:tbl>
          </a:graphicData>
        </a:graphic>
      </p:graphicFrame>
    </p:spTree>
    <p:extLst>
      <p:ext uri="{BB962C8B-B14F-4D97-AF65-F5344CB8AC3E}">
        <p14:creationId xmlns:p14="http://schemas.microsoft.com/office/powerpoint/2010/main" val="3540171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4" y="1506375"/>
            <a:ext cx="9999431" cy="651610"/>
          </a:xfrm>
        </p:spPr>
        <p:txBody>
          <a:bodyPr/>
          <a:lstStyle/>
          <a:p>
            <a:r>
              <a:rPr lang="en-US" dirty="0"/>
              <a:t>Cuerpo de la </a:t>
            </a:r>
            <a:r>
              <a:rPr lang="en-US" dirty="0" err="1"/>
              <a:t>petición</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El </a:t>
            </a:r>
            <a:r>
              <a:rPr lang="en-US" dirty="0" err="1"/>
              <a:t>cuerpo</a:t>
            </a:r>
            <a:r>
              <a:rPr lang="en-US" dirty="0"/>
              <a:t> de la </a:t>
            </a:r>
            <a:r>
              <a:rPr lang="en-US" dirty="0" err="1"/>
              <a:t>petición</a:t>
            </a:r>
            <a:r>
              <a:rPr lang="en-US" dirty="0"/>
              <a:t> es </a:t>
            </a:r>
            <a:r>
              <a:rPr lang="en-US" dirty="0" err="1"/>
              <a:t>una</a:t>
            </a:r>
            <a:r>
              <a:rPr lang="en-US" dirty="0"/>
              <a:t> </a:t>
            </a:r>
            <a:r>
              <a:rPr lang="en-US" dirty="0" err="1"/>
              <a:t>parte</a:t>
            </a:r>
            <a:r>
              <a:rPr lang="en-US" dirty="0"/>
              <a:t> </a:t>
            </a:r>
            <a:r>
              <a:rPr lang="en-US" dirty="0" err="1"/>
              <a:t>opcional</a:t>
            </a:r>
            <a:r>
              <a:rPr lang="en-US" dirty="0"/>
              <a:t> </a:t>
            </a:r>
            <a:r>
              <a:rPr lang="en-US" dirty="0" err="1"/>
              <a:t>en</a:t>
            </a:r>
            <a:r>
              <a:rPr lang="en-US" dirty="0"/>
              <a:t> </a:t>
            </a:r>
            <a:r>
              <a:rPr lang="en-US" dirty="0" err="1"/>
              <a:t>peticiones</a:t>
            </a:r>
            <a:r>
              <a:rPr lang="en-US" dirty="0"/>
              <a:t> y </a:t>
            </a:r>
            <a:r>
              <a:rPr lang="en-US" dirty="0" err="1"/>
              <a:t>respuestas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3264763"/>
          </a:xfrm>
        </p:spPr>
        <p:txBody>
          <a:bodyPr/>
          <a:lstStyle/>
          <a:p>
            <a:r>
              <a:rPr lang="es-ES" sz="2400" dirty="0"/>
              <a:t>Es el campo donde se envía la información del recurso a modificar o añadir</a:t>
            </a:r>
          </a:p>
          <a:p>
            <a:r>
              <a:rPr lang="es-ES" sz="2400" dirty="0"/>
              <a:t>No puede usarse en peticiones GET.</a:t>
            </a:r>
          </a:p>
          <a:p>
            <a:r>
              <a:rPr lang="es-ES" sz="2400" dirty="0"/>
              <a:t>Solo se usa en peticiones PUT, PATCH, y POST</a:t>
            </a:r>
          </a:p>
          <a:p>
            <a:r>
              <a:rPr lang="es-ES" sz="2400" dirty="0"/>
              <a:t>Muy raramente se usa en peticiones DELETE</a:t>
            </a:r>
          </a:p>
          <a:p>
            <a:pPr marL="0" indent="0">
              <a:buNone/>
            </a:pPr>
            <a:endParaRPr lang="es-ES" sz="2400" dirty="0"/>
          </a:p>
          <a:p>
            <a:pPr marL="0" indent="0">
              <a:buNone/>
            </a:pPr>
            <a:endParaRPr lang="es-ES" dirty="0"/>
          </a:p>
        </p:txBody>
      </p:sp>
      <p:pic>
        <p:nvPicPr>
          <p:cNvPr id="5" name="object 4">
            <a:extLst>
              <a:ext uri="{FF2B5EF4-FFF2-40B4-BE49-F238E27FC236}">
                <a16:creationId xmlns:a16="http://schemas.microsoft.com/office/drawing/2014/main" id="{A99CA833-92CA-2F4B-4338-73E95CFFC902}"/>
              </a:ext>
            </a:extLst>
          </p:cNvPr>
          <p:cNvPicPr/>
          <p:nvPr/>
        </p:nvPicPr>
        <p:blipFill>
          <a:blip r:embed="rId2" cstate="print"/>
          <a:stretch>
            <a:fillRect/>
          </a:stretch>
        </p:blipFill>
        <p:spPr>
          <a:xfrm>
            <a:off x="7387819" y="3333661"/>
            <a:ext cx="4462272" cy="2540508"/>
          </a:xfrm>
          <a:prstGeom prst="rect">
            <a:avLst/>
          </a:prstGeom>
        </p:spPr>
      </p:pic>
    </p:spTree>
    <p:extLst>
      <p:ext uri="{BB962C8B-B14F-4D97-AF65-F5344CB8AC3E}">
        <p14:creationId xmlns:p14="http://schemas.microsoft.com/office/powerpoint/2010/main" val="268122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5" y="1506375"/>
            <a:ext cx="10034942" cy="651610"/>
          </a:xfrm>
        </p:spPr>
        <p:txBody>
          <a:bodyPr/>
          <a:lstStyle/>
          <a:p>
            <a:r>
              <a:rPr lang="en-US" dirty="0"/>
              <a:t>Cabeceras de la </a:t>
            </a:r>
            <a:r>
              <a:rPr lang="en-US" dirty="0" err="1"/>
              <a:t>petición</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Las cabeceras de </a:t>
            </a:r>
            <a:r>
              <a:rPr lang="en-US" dirty="0" err="1"/>
              <a:t>una</a:t>
            </a:r>
            <a:r>
              <a:rPr lang="en-US" dirty="0"/>
              <a:t> </a:t>
            </a:r>
            <a:r>
              <a:rPr lang="en-US" dirty="0" err="1"/>
              <a:t>petición</a:t>
            </a:r>
            <a:r>
              <a:rPr lang="en-US" dirty="0"/>
              <a:t> </a:t>
            </a:r>
            <a:r>
              <a:rPr lang="en-US" dirty="0" err="1"/>
              <a:t>permiten</a:t>
            </a:r>
            <a:r>
              <a:rPr lang="en-US" dirty="0"/>
              <a:t> </a:t>
            </a:r>
            <a:r>
              <a:rPr lang="en-US" dirty="0" err="1"/>
              <a:t>insertar</a:t>
            </a:r>
            <a:r>
              <a:rPr lang="en-US" dirty="0"/>
              <a:t> </a:t>
            </a:r>
            <a:r>
              <a:rPr lang="en-US" dirty="0" err="1"/>
              <a:t>metadatos</a:t>
            </a:r>
            <a:r>
              <a:rPr lang="en-US" dirty="0"/>
              <a:t> tanto </a:t>
            </a:r>
            <a:r>
              <a:rPr lang="en-US" dirty="0" err="1"/>
              <a:t>en</a:t>
            </a:r>
            <a:r>
              <a:rPr lang="en-US" dirty="0"/>
              <a:t> </a:t>
            </a:r>
            <a:r>
              <a:rPr lang="en-US" dirty="0" err="1"/>
              <a:t>peticiones</a:t>
            </a:r>
            <a:r>
              <a:rPr lang="en-US" dirty="0"/>
              <a:t> </a:t>
            </a:r>
            <a:r>
              <a:rPr lang="en-US" dirty="0" err="1"/>
              <a:t>como</a:t>
            </a:r>
            <a:r>
              <a:rPr lang="en-US" dirty="0"/>
              <a:t> </a:t>
            </a:r>
            <a:r>
              <a:rPr lang="en-US" dirty="0" err="1"/>
              <a:t>en</a:t>
            </a:r>
            <a:r>
              <a:rPr lang="en-US" dirty="0"/>
              <a:t> </a:t>
            </a:r>
            <a:r>
              <a:rPr lang="en-US" dirty="0" err="1"/>
              <a:t>repuestas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2820881"/>
          </a:xfrm>
        </p:spPr>
        <p:txBody>
          <a:bodyPr/>
          <a:lstStyle/>
          <a:p>
            <a:r>
              <a:rPr lang="es-ES" sz="2400" dirty="0"/>
              <a:t>Cookies</a:t>
            </a:r>
          </a:p>
          <a:p>
            <a:r>
              <a:rPr lang="es-ES" sz="2400" dirty="0"/>
              <a:t>CORS</a:t>
            </a:r>
          </a:p>
          <a:p>
            <a:r>
              <a:rPr lang="es-ES" sz="2400" dirty="0"/>
              <a:t>Cache</a:t>
            </a:r>
          </a:p>
          <a:p>
            <a:r>
              <a:rPr lang="es-ES" sz="2400" dirty="0"/>
              <a:t>Content-</a:t>
            </a:r>
            <a:r>
              <a:rPr lang="es-ES" sz="2400" dirty="0" err="1"/>
              <a:t>Type</a:t>
            </a:r>
            <a:endParaRPr lang="es-ES" sz="2400" dirty="0"/>
          </a:p>
          <a:p>
            <a:r>
              <a:rPr lang="es-ES" sz="2400" dirty="0"/>
              <a:t>Idioma</a:t>
            </a:r>
          </a:p>
          <a:p>
            <a:r>
              <a:rPr lang="es-ES" sz="2400" dirty="0" err="1"/>
              <a:t>Custom</a:t>
            </a:r>
            <a:endParaRPr lang="es-ES" sz="2400" dirty="0"/>
          </a:p>
          <a:p>
            <a:pPr marL="0" indent="0">
              <a:buNone/>
            </a:pPr>
            <a:endParaRPr lang="es-ES" sz="2400" dirty="0"/>
          </a:p>
          <a:p>
            <a:pPr marL="0" indent="0">
              <a:buNone/>
            </a:pPr>
            <a:endParaRPr lang="es-ES" dirty="0"/>
          </a:p>
        </p:txBody>
      </p:sp>
      <p:pic>
        <p:nvPicPr>
          <p:cNvPr id="6" name="object 4">
            <a:extLst>
              <a:ext uri="{FF2B5EF4-FFF2-40B4-BE49-F238E27FC236}">
                <a16:creationId xmlns:a16="http://schemas.microsoft.com/office/drawing/2014/main" id="{4958F234-5E89-111D-0AF1-EA251CFB8811}"/>
              </a:ext>
            </a:extLst>
          </p:cNvPr>
          <p:cNvPicPr/>
          <p:nvPr/>
        </p:nvPicPr>
        <p:blipFill>
          <a:blip r:embed="rId2" cstate="print"/>
          <a:stretch>
            <a:fillRect/>
          </a:stretch>
        </p:blipFill>
        <p:spPr>
          <a:xfrm>
            <a:off x="6640496" y="3220456"/>
            <a:ext cx="5131471" cy="2284559"/>
          </a:xfrm>
          <a:prstGeom prst="rect">
            <a:avLst/>
          </a:prstGeom>
        </p:spPr>
      </p:pic>
    </p:spTree>
    <p:extLst>
      <p:ext uri="{BB962C8B-B14F-4D97-AF65-F5344CB8AC3E}">
        <p14:creationId xmlns:p14="http://schemas.microsoft.com/office/powerpoint/2010/main" val="3370836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5" y="1506375"/>
            <a:ext cx="10034942" cy="651610"/>
          </a:xfrm>
        </p:spPr>
        <p:txBody>
          <a:bodyPr/>
          <a:lstStyle/>
          <a:p>
            <a:r>
              <a:rPr lang="en-US" dirty="0"/>
              <a:t>HATEOAS</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Hypermedia As The Engine Of Application State</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7371539" cy="2820881"/>
          </a:xfrm>
        </p:spPr>
        <p:txBody>
          <a:bodyPr/>
          <a:lstStyle/>
          <a:p>
            <a:r>
              <a:rPr lang="es-ES" sz="2400" dirty="0"/>
              <a:t>Es un enfoque de diseño de </a:t>
            </a:r>
            <a:r>
              <a:rPr lang="es-ES" sz="2400" dirty="0" err="1"/>
              <a:t>APIs</a:t>
            </a:r>
            <a:r>
              <a:rPr lang="es-ES" sz="2400" dirty="0"/>
              <a:t> REST que promueve una mayor independencia cliente-servidor</a:t>
            </a:r>
          </a:p>
          <a:p>
            <a:r>
              <a:rPr lang="es-ES" sz="2400" dirty="0"/>
              <a:t>El cliente debe poder navegar el API en base únicamente a identificadores que el servidor especifica</a:t>
            </a:r>
          </a:p>
          <a:p>
            <a:pPr marL="0" indent="0">
              <a:buNone/>
            </a:pPr>
            <a:endParaRPr lang="es-ES" sz="2400" dirty="0"/>
          </a:p>
          <a:p>
            <a:pPr marL="0" indent="0">
              <a:buNone/>
            </a:pPr>
            <a:endParaRPr lang="es-ES" dirty="0"/>
          </a:p>
        </p:txBody>
      </p:sp>
      <p:pic>
        <p:nvPicPr>
          <p:cNvPr id="5" name="object 4">
            <a:extLst>
              <a:ext uri="{FF2B5EF4-FFF2-40B4-BE49-F238E27FC236}">
                <a16:creationId xmlns:a16="http://schemas.microsoft.com/office/drawing/2014/main" id="{BC11E10E-9477-5053-2101-D30413B172C4}"/>
              </a:ext>
            </a:extLst>
          </p:cNvPr>
          <p:cNvPicPr/>
          <p:nvPr/>
        </p:nvPicPr>
        <p:blipFill>
          <a:blip r:embed="rId2" cstate="print"/>
          <a:stretch>
            <a:fillRect/>
          </a:stretch>
        </p:blipFill>
        <p:spPr>
          <a:xfrm>
            <a:off x="8593703" y="3172969"/>
            <a:ext cx="2840736" cy="2217420"/>
          </a:xfrm>
          <a:prstGeom prst="rect">
            <a:avLst/>
          </a:prstGeom>
        </p:spPr>
      </p:pic>
    </p:spTree>
    <p:extLst>
      <p:ext uri="{BB962C8B-B14F-4D97-AF65-F5344CB8AC3E}">
        <p14:creationId xmlns:p14="http://schemas.microsoft.com/office/powerpoint/2010/main" val="3262114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de </a:t>
            </a:r>
            <a:r>
              <a:rPr lang="en-US" dirty="0" err="1"/>
              <a:t>uso</a:t>
            </a:r>
            <a:r>
              <a:rPr lang="en-US" dirty="0"/>
              <a:t> de Postman</a:t>
            </a:r>
            <a:endParaRPr lang="en-ES" dirty="0"/>
          </a:p>
        </p:txBody>
      </p:sp>
      <p:pic>
        <p:nvPicPr>
          <p:cNvPr id="5" name="Marcador de posición de imagen 4" descr="Mujer haciendo ejercicio en el parque">
            <a:extLst>
              <a:ext uri="{FF2B5EF4-FFF2-40B4-BE49-F238E27FC236}">
                <a16:creationId xmlns:a16="http://schemas.microsoft.com/office/drawing/2014/main" id="{05665928-B93E-A47E-74A6-EA8CC26A19CB}"/>
              </a:ext>
            </a:extLst>
          </p:cNvPr>
          <p:cNvPicPr>
            <a:picLocks noGrp="1" noChangeAspect="1"/>
          </p:cNvPicPr>
          <p:nvPr>
            <p:ph type="pic" sz="quarter" idx="15"/>
          </p:nvPr>
        </p:nvPicPr>
        <p:blipFill>
          <a:blip r:embed="rId2"/>
          <a:srcRect l="15456" r="15456"/>
          <a:stretch>
            <a:fillRect/>
          </a:stretch>
        </p:blipFill>
        <p:spPr/>
      </p:pic>
    </p:spTree>
    <p:extLst>
      <p:ext uri="{BB962C8B-B14F-4D97-AF65-F5344CB8AC3E}">
        <p14:creationId xmlns:p14="http://schemas.microsoft.com/office/powerpoint/2010/main" val="2561778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un </a:t>
            </a:r>
            <a:r>
              <a:rPr lang="en-US" dirty="0" err="1"/>
              <a:t>ejercicio</a:t>
            </a:r>
            <a:r>
              <a:rPr lang="en-US" dirty="0"/>
              <a:t> de </a:t>
            </a:r>
            <a:r>
              <a:rPr lang="en-US" dirty="0" err="1"/>
              <a:t>diseño</a:t>
            </a:r>
            <a:r>
              <a:rPr lang="en-US" dirty="0"/>
              <a:t> de APIs</a:t>
            </a:r>
            <a:endParaRPr lang="en-ES" dirty="0"/>
          </a:p>
        </p:txBody>
      </p:sp>
      <p:pic>
        <p:nvPicPr>
          <p:cNvPr id="5" name="Marcador de posición de imagen 4" descr="Mujer levantando pesas">
            <a:extLst>
              <a:ext uri="{FF2B5EF4-FFF2-40B4-BE49-F238E27FC236}">
                <a16:creationId xmlns:a16="http://schemas.microsoft.com/office/drawing/2014/main" id="{5252CFC3-9A68-0C7C-4EBB-EB11A4FEA7B2}"/>
              </a:ext>
            </a:extLst>
          </p:cNvPr>
          <p:cNvPicPr>
            <a:picLocks noGrp="1" noChangeAspect="1"/>
          </p:cNvPicPr>
          <p:nvPr>
            <p:ph type="pic" sz="quarter" idx="15"/>
          </p:nvPr>
        </p:nvPicPr>
        <p:blipFill>
          <a:blip r:embed="rId2"/>
          <a:srcRect l="15436" r="15436"/>
          <a:stretch>
            <a:fillRect/>
          </a:stretch>
        </p:blipFill>
        <p:spPr/>
      </p:pic>
    </p:spTree>
    <p:extLst>
      <p:ext uri="{BB962C8B-B14F-4D97-AF65-F5344CB8AC3E}">
        <p14:creationId xmlns:p14="http://schemas.microsoft.com/office/powerpoint/2010/main" val="26468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772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Fundamentos de ASP.NET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Desarrollo de APIs HTTP Restful con ASP.NET Core</a:t>
            </a:r>
            <a:endParaRPr lang="en-ES" dirty="0"/>
          </a:p>
        </p:txBody>
      </p:sp>
    </p:spTree>
    <p:extLst>
      <p:ext uri="{BB962C8B-B14F-4D97-AF65-F5344CB8AC3E}">
        <p14:creationId xmlns:p14="http://schemas.microsoft.com/office/powerpoint/2010/main" val="235517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Estructura</a:t>
            </a:r>
            <a:r>
              <a:rPr lang="en-US" dirty="0"/>
              <a:t> del </a:t>
            </a:r>
            <a:r>
              <a:rPr lang="en-US" dirty="0" err="1"/>
              <a:t>proyecto</a:t>
            </a:r>
            <a:endParaRPr lang="en-US" dirty="0"/>
          </a:p>
          <a:p>
            <a:r>
              <a:rPr lang="en-US" dirty="0"/>
              <a:t>Minimal APIs</a:t>
            </a:r>
          </a:p>
          <a:p>
            <a:r>
              <a:rPr lang="en-US" dirty="0" err="1"/>
              <a:t>Inyección</a:t>
            </a:r>
            <a:r>
              <a:rPr lang="en-US" dirty="0"/>
              <a:t> de </a:t>
            </a:r>
            <a:r>
              <a:rPr lang="en-US" dirty="0" err="1"/>
              <a:t>dependencias</a:t>
            </a:r>
            <a:endParaRPr lang="en-US" dirty="0"/>
          </a:p>
          <a:p>
            <a:r>
              <a:rPr lang="en-US" dirty="0"/>
              <a:t>El </a:t>
            </a:r>
            <a:r>
              <a:rPr lang="en-US" dirty="0" err="1"/>
              <a:t>patrón</a:t>
            </a:r>
            <a:r>
              <a:rPr lang="en-US" dirty="0"/>
              <a:t> builder</a:t>
            </a:r>
          </a:p>
          <a:p>
            <a:r>
              <a:rPr lang="en-US" dirty="0"/>
              <a:t>Middleware</a:t>
            </a:r>
          </a:p>
          <a:p>
            <a:r>
              <a:rPr lang="en-US" dirty="0" err="1"/>
              <a:t>Configuración</a:t>
            </a:r>
            <a:endParaRPr lang="en-US" dirty="0"/>
          </a:p>
          <a:p>
            <a:r>
              <a:rPr lang="en-US" dirty="0"/>
              <a:t>Logging</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Fundamentos</a:t>
            </a:r>
            <a:r>
              <a:rPr lang="en-US" dirty="0"/>
              <a:t> de ASP.NET Core</a:t>
            </a:r>
            <a:endParaRPr lang="es-ES" dirty="0"/>
          </a:p>
        </p:txBody>
      </p:sp>
    </p:spTree>
    <p:extLst>
      <p:ext uri="{BB962C8B-B14F-4D97-AF65-F5344CB8AC3E}">
        <p14:creationId xmlns:p14="http://schemas.microsoft.com/office/powerpoint/2010/main" val="3339496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err="1">
                <a:solidFill>
                  <a:schemeClr val="accent1"/>
                </a:solidFill>
              </a:rPr>
              <a:t>launchSettings.json</a:t>
            </a:r>
            <a:r>
              <a:rPr lang="es-ES" sz="2000" dirty="0">
                <a:solidFill>
                  <a:schemeClr val="accent1"/>
                </a:solidFill>
              </a:rPr>
              <a:t>: </a:t>
            </a:r>
            <a:r>
              <a:rPr lang="es-ES" sz="2000" dirty="0"/>
              <a:t>Configuración de arranque local</a:t>
            </a:r>
            <a:endParaRPr lang="es-ES" sz="2000" dirty="0">
              <a:solidFill>
                <a:schemeClr val="accent1"/>
              </a:solidFill>
            </a:endParaRPr>
          </a:p>
          <a:p>
            <a:r>
              <a:rPr lang="es-ES" sz="2000" dirty="0" err="1">
                <a:solidFill>
                  <a:schemeClr val="accent1"/>
                </a:solidFill>
              </a:rPr>
              <a:t>appsettings.json</a:t>
            </a:r>
            <a:r>
              <a:rPr lang="es-ES" sz="2000" dirty="0">
                <a:solidFill>
                  <a:schemeClr val="accent1"/>
                </a:solidFill>
              </a:rPr>
              <a:t>: </a:t>
            </a:r>
            <a:r>
              <a:rPr lang="es-ES" sz="2000" dirty="0"/>
              <a:t>Configuración general de la aplicación. Puede haber un fichero por entorno.</a:t>
            </a:r>
          </a:p>
          <a:p>
            <a:r>
              <a:rPr lang="es-ES" sz="2000" dirty="0" err="1">
                <a:solidFill>
                  <a:schemeClr val="accent1"/>
                </a:solidFill>
              </a:rPr>
              <a:t>Program.cs</a:t>
            </a:r>
            <a:r>
              <a:rPr lang="es-ES" sz="2000" dirty="0">
                <a:solidFill>
                  <a:schemeClr val="accent1"/>
                </a:solidFill>
              </a:rPr>
              <a:t>: </a:t>
            </a:r>
            <a:r>
              <a:rPr lang="es-ES" sz="2000" dirty="0"/>
              <a:t>Punto de entrada de la aplicación</a:t>
            </a:r>
            <a:endParaRPr lang="es-ES" sz="2000" dirty="0">
              <a:solidFill>
                <a:schemeClr val="accent1"/>
              </a:solidFill>
            </a:endParaRPr>
          </a:p>
          <a:p>
            <a:r>
              <a:rPr lang="es-ES" sz="2000" dirty="0"/>
              <a:t>Dependencias </a:t>
            </a:r>
            <a:r>
              <a:rPr lang="es-ES" sz="2000" dirty="0" err="1"/>
              <a:t>Nuget</a:t>
            </a:r>
            <a:r>
              <a:rPr lang="es-ES" sz="2000" dirty="0"/>
              <a:t> y de otros proyectos</a:t>
            </a:r>
          </a:p>
          <a:p>
            <a:endParaRPr lang="en-ES" dirty="0"/>
          </a:p>
        </p:txBody>
      </p:sp>
      <p:pic>
        <p:nvPicPr>
          <p:cNvPr id="7" name="object 5">
            <a:extLst>
              <a:ext uri="{FF2B5EF4-FFF2-40B4-BE49-F238E27FC236}">
                <a16:creationId xmlns:a16="http://schemas.microsoft.com/office/drawing/2014/main" id="{0E4C815C-6D31-8A58-BCF1-0EDFD4A90EB9}"/>
              </a:ext>
            </a:extLst>
          </p:cNvPr>
          <p:cNvPicPr>
            <a:picLocks noGrp="1"/>
          </p:cNvPicPr>
          <p:nvPr>
            <p:ph type="pic" sz="quarter" idx="15"/>
          </p:nvPr>
        </p:nvPicPr>
        <p:blipFill>
          <a:blip r:embed="rId2" cstate="print"/>
          <a:stretch>
            <a:fillRect/>
          </a:stretch>
        </p:blipFill>
        <p:spPr>
          <a:xfrm>
            <a:off x="6904626" y="2306841"/>
            <a:ext cx="4656668" cy="3321422"/>
          </a:xfrm>
          <a:prstGeom prst="rect">
            <a:avLst/>
          </a:prstGeom>
        </p:spPr>
      </p:pic>
    </p:spTree>
    <p:extLst>
      <p:ext uri="{BB962C8B-B14F-4D97-AF65-F5344CB8AC3E}">
        <p14:creationId xmlns:p14="http://schemas.microsoft.com/office/powerpoint/2010/main" val="1387298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923952"/>
            <a:ext cx="5040313" cy="505047"/>
          </a:xfrm>
        </p:spPr>
        <p:txBody>
          <a:bodyPr/>
          <a:lstStyle/>
          <a:p>
            <a:r>
              <a:rPr lang="en-US" dirty="0" err="1"/>
              <a:t>Program.cs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4" y="3428999"/>
            <a:ext cx="10486877" cy="2916239"/>
          </a:xfrm>
        </p:spPr>
        <p:txBody>
          <a:bodyPr/>
          <a:lstStyle/>
          <a:p>
            <a:r>
              <a:rPr lang="es-ES" sz="2000" dirty="0"/>
              <a:t>Punto de entrada de </a:t>
            </a:r>
            <a:r>
              <a:rPr lang="es-ES" sz="2000" dirty="0" err="1"/>
              <a:t>.Net</a:t>
            </a:r>
            <a:r>
              <a:rPr lang="es-ES" sz="2000" dirty="0"/>
              <a:t> Core</a:t>
            </a:r>
          </a:p>
          <a:p>
            <a:r>
              <a:rPr lang="es-ES" sz="2000" dirty="0"/>
              <a:t>En net6 incluye el anterior </a:t>
            </a:r>
            <a:r>
              <a:rPr lang="es-ES" sz="2000" dirty="0" err="1"/>
              <a:t>Startup.cs</a:t>
            </a:r>
            <a:endParaRPr lang="es-ES" sz="2000" dirty="0"/>
          </a:p>
          <a:p>
            <a:r>
              <a:rPr lang="es-ES" sz="2000" dirty="0"/>
              <a:t>La función </a:t>
            </a:r>
            <a:r>
              <a:rPr lang="es-ES" sz="2000" dirty="0" err="1"/>
              <a:t>WebApplication.CreateBuilder</a:t>
            </a:r>
            <a:r>
              <a:rPr lang="es-ES" sz="2000" dirty="0"/>
              <a:t> nos da un objeto sobre el que configurar servicios</a:t>
            </a:r>
          </a:p>
          <a:p>
            <a:r>
              <a:rPr lang="es-ES" sz="2000" dirty="0"/>
              <a:t>La función .</a:t>
            </a:r>
            <a:r>
              <a:rPr lang="es-ES" sz="2000" dirty="0" err="1"/>
              <a:t>Build</a:t>
            </a:r>
            <a:r>
              <a:rPr lang="es-ES" sz="2000" dirty="0"/>
              <a:t>() crea la aplicación ASP.NET Core, sobre la que podemos:</a:t>
            </a:r>
          </a:p>
          <a:p>
            <a:pPr lvl="1"/>
            <a:r>
              <a:rPr lang="es-ES" sz="1800" dirty="0"/>
              <a:t>Configurar middleware</a:t>
            </a:r>
          </a:p>
          <a:p>
            <a:pPr lvl="1"/>
            <a:r>
              <a:rPr lang="es-ES" sz="1800" dirty="0"/>
              <a:t>Configurar rutas</a:t>
            </a:r>
          </a:p>
          <a:p>
            <a:pPr lvl="1"/>
            <a:r>
              <a:rPr lang="es-ES" sz="1800" dirty="0"/>
              <a:t>Ejecutar la aplicación</a:t>
            </a:r>
          </a:p>
        </p:txBody>
      </p:sp>
      <p:pic>
        <p:nvPicPr>
          <p:cNvPr id="2" name="object 4">
            <a:extLst>
              <a:ext uri="{FF2B5EF4-FFF2-40B4-BE49-F238E27FC236}">
                <a16:creationId xmlns:a16="http://schemas.microsoft.com/office/drawing/2014/main" id="{958DCD66-EC3C-77AF-2323-5A74846C174C}"/>
              </a:ext>
            </a:extLst>
          </p:cNvPr>
          <p:cNvPicPr>
            <a:picLocks noGrp="1"/>
          </p:cNvPicPr>
          <p:nvPr>
            <p:ph type="pic" sz="quarter" idx="15"/>
          </p:nvPr>
        </p:nvPicPr>
        <p:blipFill>
          <a:blip r:embed="rId2" cstate="print"/>
          <a:stretch>
            <a:fillRect/>
          </a:stretch>
        </p:blipFill>
        <p:spPr>
          <a:xfrm>
            <a:off x="7273776" y="1506375"/>
            <a:ext cx="4124325" cy="1238250"/>
          </a:xfrm>
          <a:prstGeom prst="rect">
            <a:avLst/>
          </a:prstGeom>
        </p:spPr>
      </p:pic>
    </p:spTree>
    <p:extLst>
      <p:ext uri="{BB962C8B-B14F-4D97-AF65-F5344CB8AC3E}">
        <p14:creationId xmlns:p14="http://schemas.microsoft.com/office/powerpoint/2010/main" val="1452678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1225" y="921585"/>
            <a:ext cx="9945146" cy="651610"/>
          </a:xfrm>
        </p:spPr>
        <p:txBody>
          <a:bodyPr/>
          <a:lstStyle/>
          <a:p>
            <a:r>
              <a:rPr lang="en-US" dirty="0"/>
              <a:t>Minimal APIs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1573195"/>
            <a:ext cx="5040313" cy="372563"/>
          </a:xfrm>
        </p:spPr>
        <p:txBody>
          <a:bodyPr/>
          <a:lstStyle/>
          <a:p>
            <a:r>
              <a:rPr lang="en-US" dirty="0" err="1"/>
              <a:t>Program.cs</a:t>
            </a:r>
            <a:endParaRPr lang="en-ES" dirty="0"/>
          </a:p>
        </p:txBody>
      </p:sp>
      <p:pic>
        <p:nvPicPr>
          <p:cNvPr id="10" name="object 4">
            <a:extLst>
              <a:ext uri="{FF2B5EF4-FFF2-40B4-BE49-F238E27FC236}">
                <a16:creationId xmlns:a16="http://schemas.microsoft.com/office/drawing/2014/main" id="{815FC218-9461-8F59-2A80-3A76FD630A13}"/>
              </a:ext>
            </a:extLst>
          </p:cNvPr>
          <p:cNvPicPr>
            <a:picLocks noGrp="1"/>
          </p:cNvPicPr>
          <p:nvPr>
            <p:ph type="pic" sz="quarter" idx="15"/>
          </p:nvPr>
        </p:nvPicPr>
        <p:blipFill>
          <a:blip r:embed="rId2" cstate="print"/>
          <a:stretch>
            <a:fillRect/>
          </a:stretch>
        </p:blipFill>
        <p:spPr>
          <a:xfrm>
            <a:off x="911225" y="2083557"/>
            <a:ext cx="10267950" cy="4362450"/>
          </a:xfrm>
          <a:prstGeom prst="rect">
            <a:avLst/>
          </a:prstGeom>
        </p:spPr>
      </p:pic>
    </p:spTree>
    <p:extLst>
      <p:ext uri="{BB962C8B-B14F-4D97-AF65-F5344CB8AC3E}">
        <p14:creationId xmlns:p14="http://schemas.microsoft.com/office/powerpoint/2010/main" val="42173444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Minimal APIs</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p:txBody>
          <a:bodyPr/>
          <a:lstStyle/>
          <a:p>
            <a:r>
              <a:rPr lang="en-US" dirty="0" err="1"/>
              <a:t>Ejemplos</a:t>
            </a:r>
            <a:r>
              <a:rPr lang="en-US" dirty="0"/>
              <a:t> de </a:t>
            </a:r>
            <a:r>
              <a:rPr lang="en-US" dirty="0" err="1"/>
              <a:t>uso</a:t>
            </a:r>
            <a:r>
              <a:rPr lang="en-US" dirty="0"/>
              <a:t> de mappings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s-ES" dirty="0"/>
              <a:t>//</a:t>
            </a:r>
            <a:r>
              <a:rPr lang="es-ES" dirty="0" err="1"/>
              <a:t>Get</a:t>
            </a:r>
            <a:endParaRPr lang="es-ES" dirty="0"/>
          </a:p>
          <a:p>
            <a:r>
              <a:rPr lang="es-ES" dirty="0" err="1"/>
              <a:t>app.MapGet</a:t>
            </a:r>
            <a:r>
              <a:rPr lang="es-ES" dirty="0"/>
              <a:t>("/</a:t>
            </a:r>
            <a:r>
              <a:rPr lang="es-ES" dirty="0" err="1"/>
              <a:t>students</a:t>
            </a:r>
            <a:r>
              <a:rPr lang="es-ES" dirty="0"/>
              <a:t>", () =&gt; {</a:t>
            </a:r>
          </a:p>
          <a:p>
            <a:r>
              <a:rPr lang="es-ES" dirty="0"/>
              <a:t>   //</a:t>
            </a:r>
            <a:r>
              <a:rPr lang="es-ES" dirty="0" err="1"/>
              <a:t>Return</a:t>
            </a:r>
            <a:r>
              <a:rPr lang="es-ES" dirty="0"/>
              <a:t> </a:t>
            </a:r>
            <a:r>
              <a:rPr lang="es-ES" dirty="0" err="1"/>
              <a:t>the</a:t>
            </a:r>
            <a:r>
              <a:rPr lang="es-ES" dirty="0"/>
              <a:t> </a:t>
            </a:r>
            <a:r>
              <a:rPr lang="es-ES" dirty="0" err="1"/>
              <a:t>list</a:t>
            </a:r>
            <a:r>
              <a:rPr lang="es-ES" dirty="0"/>
              <a:t> </a:t>
            </a:r>
            <a:r>
              <a:rPr lang="es-ES" dirty="0" err="1"/>
              <a:t>of</a:t>
            </a:r>
            <a:r>
              <a:rPr lang="es-ES" dirty="0"/>
              <a:t> </a:t>
            </a:r>
            <a:r>
              <a:rPr lang="es-ES" dirty="0" err="1"/>
              <a:t>students</a:t>
            </a:r>
            <a:endParaRPr lang="es-ES" dirty="0"/>
          </a:p>
          <a:p>
            <a:r>
              <a:rPr lang="es-ES" dirty="0"/>
              <a:t>});</a:t>
            </a:r>
          </a:p>
          <a:p>
            <a:endParaRPr lang="es-ES" dirty="0"/>
          </a:p>
          <a:p>
            <a:r>
              <a:rPr lang="es-ES" dirty="0"/>
              <a:t>//Post</a:t>
            </a:r>
          </a:p>
          <a:p>
            <a:r>
              <a:rPr lang="es-ES" dirty="0" err="1"/>
              <a:t>app.MapPost</a:t>
            </a:r>
            <a:r>
              <a:rPr lang="es-ES" dirty="0"/>
              <a:t>("/</a:t>
            </a:r>
            <a:r>
              <a:rPr lang="es-ES" dirty="0" err="1"/>
              <a:t>students</a:t>
            </a:r>
            <a:r>
              <a:rPr lang="es-ES" dirty="0"/>
              <a:t>/", (</a:t>
            </a:r>
            <a:r>
              <a:rPr lang="es-ES" dirty="0" err="1"/>
              <a:t>Student</a:t>
            </a:r>
            <a:r>
              <a:rPr lang="es-ES" dirty="0"/>
              <a:t> </a:t>
            </a:r>
            <a:r>
              <a:rPr lang="es-ES" dirty="0" err="1"/>
              <a:t>student</a:t>
            </a:r>
            <a:r>
              <a:rPr lang="es-ES" dirty="0"/>
              <a:t>) =&gt; {</a:t>
            </a:r>
          </a:p>
          <a:p>
            <a:r>
              <a:rPr lang="es-ES" dirty="0"/>
              <a:t>   //</a:t>
            </a:r>
            <a:r>
              <a:rPr lang="es-ES" dirty="0" err="1"/>
              <a:t>Insert</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s-ES" dirty="0"/>
          </a:p>
          <a:p>
            <a:r>
              <a:rPr lang="es-ES" dirty="0"/>
              <a:t>//</a:t>
            </a:r>
            <a:r>
              <a:rPr lang="es-ES" dirty="0" err="1"/>
              <a:t>Delete</a:t>
            </a:r>
            <a:endParaRPr lang="es-ES" dirty="0"/>
          </a:p>
          <a:p>
            <a:r>
              <a:rPr lang="es-ES" dirty="0" err="1"/>
              <a:t>app.MapDelete</a:t>
            </a:r>
            <a:r>
              <a:rPr lang="es-ES" dirty="0"/>
              <a:t>("/</a:t>
            </a:r>
            <a:r>
              <a:rPr lang="es-ES" dirty="0" err="1"/>
              <a:t>students</a:t>
            </a:r>
            <a:r>
              <a:rPr lang="es-ES" dirty="0"/>
              <a:t>/{id}", (</a:t>
            </a:r>
            <a:r>
              <a:rPr lang="es-ES" dirty="0" err="1"/>
              <a:t>int</a:t>
            </a:r>
            <a:r>
              <a:rPr lang="es-ES" dirty="0"/>
              <a:t> id) =&gt; {</a:t>
            </a:r>
          </a:p>
          <a:p>
            <a:r>
              <a:rPr lang="es-ES" dirty="0"/>
              <a:t>   //</a:t>
            </a:r>
            <a:r>
              <a:rPr lang="es-ES" dirty="0" err="1"/>
              <a:t>Delete</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n-ES" dirty="0"/>
          </a:p>
        </p:txBody>
      </p:sp>
    </p:spTree>
    <p:extLst>
      <p:ext uri="{BB962C8B-B14F-4D97-AF65-F5344CB8AC3E}">
        <p14:creationId xmlns:p14="http://schemas.microsoft.com/office/powerpoint/2010/main" val="4050197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mappings </a:t>
            </a:r>
            <a:r>
              <a:rPr lang="en-US" dirty="0" err="1"/>
              <a:t>en</a:t>
            </a:r>
            <a:r>
              <a:rPr lang="en-US" dirty="0"/>
              <a:t> ASP.NET Core</a:t>
            </a:r>
            <a:endParaRPr lang="en-ES" dirty="0"/>
          </a:p>
        </p:txBody>
      </p:sp>
      <p:pic>
        <p:nvPicPr>
          <p:cNvPr id="8" name="Marcador de posición de imagen 7" descr="Niños escribiendo">
            <a:extLst>
              <a:ext uri="{FF2B5EF4-FFF2-40B4-BE49-F238E27FC236}">
                <a16:creationId xmlns:a16="http://schemas.microsoft.com/office/drawing/2014/main" id="{106B5B97-D531-B2CE-AC9D-74BD6155AC66}"/>
              </a:ext>
            </a:extLst>
          </p:cNvPr>
          <p:cNvPicPr>
            <a:picLocks noGrp="1" noChangeAspect="1"/>
          </p:cNvPicPr>
          <p:nvPr>
            <p:ph type="pic" sz="quarter" idx="15"/>
          </p:nvPr>
        </p:nvPicPr>
        <p:blipFill>
          <a:blip r:embed="rId2"/>
          <a:srcRect l="15422" r="15422"/>
          <a:stretch>
            <a:fillRect/>
          </a:stretch>
        </p:blipFill>
        <p:spPr/>
      </p:pic>
    </p:spTree>
    <p:extLst>
      <p:ext uri="{BB962C8B-B14F-4D97-AF65-F5344CB8AC3E}">
        <p14:creationId xmlns:p14="http://schemas.microsoft.com/office/powerpoint/2010/main" val="1959247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a:t>Una forma de </a:t>
            </a:r>
            <a:r>
              <a:rPr lang="en-US" dirty="0" err="1"/>
              <a:t>implementar</a:t>
            </a:r>
            <a:r>
              <a:rPr lang="en-US" dirty="0"/>
              <a:t> la inversion de control</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a:t>Los servicios nos permiten desacoplar la lógica de nuestro sistema</a:t>
            </a:r>
          </a:p>
          <a:p>
            <a:r>
              <a:rPr lang="es-ES" sz="2000" dirty="0"/>
              <a:t>Se registran sobre el contenedor de inyección de dependencias en el </a:t>
            </a:r>
            <a:r>
              <a:rPr lang="es-ES" sz="2000" dirty="0" err="1"/>
              <a:t>builder</a:t>
            </a:r>
            <a:r>
              <a:rPr lang="es-ES" sz="2000" dirty="0"/>
              <a:t> de la aplicación</a:t>
            </a:r>
          </a:p>
          <a:p>
            <a:r>
              <a:rPr lang="es-ES" sz="2000" dirty="0"/>
              <a:t>Se pueden registrar directamente o a través de interfaces</a:t>
            </a:r>
          </a:p>
          <a:p>
            <a:r>
              <a:rPr lang="es-ES" sz="2000" dirty="0"/>
              <a:t>Un mismo servicio puede implementar varias interfaces (I de SOLID)</a:t>
            </a:r>
          </a:p>
        </p:txBody>
      </p:sp>
      <p:pic>
        <p:nvPicPr>
          <p:cNvPr id="5" name="object 4">
            <a:extLst>
              <a:ext uri="{FF2B5EF4-FFF2-40B4-BE49-F238E27FC236}">
                <a16:creationId xmlns:a16="http://schemas.microsoft.com/office/drawing/2014/main" id="{B2E5DA09-8075-90FE-FE52-0F63AFB5A026}"/>
              </a:ext>
            </a:extLst>
          </p:cNvPr>
          <p:cNvPicPr>
            <a:picLocks noGrp="1"/>
          </p:cNvPicPr>
          <p:nvPr>
            <p:ph type="pic" sz="quarter" idx="15"/>
          </p:nvPr>
        </p:nvPicPr>
        <p:blipFill>
          <a:blip r:embed="rId2" cstate="print"/>
          <a:stretch>
            <a:fillRect/>
          </a:stretch>
        </p:blipFill>
        <p:spPr>
          <a:xfrm>
            <a:off x="2031473" y="4986067"/>
            <a:ext cx="7852448" cy="1042594"/>
          </a:xfrm>
          <a:prstGeom prst="rect">
            <a:avLst/>
          </a:prstGeom>
        </p:spPr>
      </p:pic>
    </p:spTree>
    <p:extLst>
      <p:ext uri="{BB962C8B-B14F-4D97-AF65-F5344CB8AC3E}">
        <p14:creationId xmlns:p14="http://schemas.microsoft.com/office/powerpoint/2010/main" val="3936883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de </a:t>
            </a:r>
            <a:r>
              <a:rPr lang="en-US" dirty="0" err="1"/>
              <a:t>servicios</a:t>
            </a:r>
            <a:r>
              <a:rPr lang="en-US" dirty="0"/>
              <a:t>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1"/>
            <a:ext cx="10486877" cy="1314162"/>
          </a:xfrm>
        </p:spPr>
        <p:txBody>
          <a:bodyPr/>
          <a:lstStyle/>
          <a:p>
            <a:r>
              <a:rPr lang="es-ES" sz="2000" dirty="0"/>
              <a:t>Los servicios pueden inyectarse en constructores y métodos del </a:t>
            </a:r>
            <a:r>
              <a:rPr lang="es-ES" sz="2000" dirty="0" err="1"/>
              <a:t>framework</a:t>
            </a:r>
            <a:r>
              <a:rPr lang="es-ES" sz="2000" dirty="0"/>
              <a:t>, así como en otros servicios.</a:t>
            </a:r>
          </a:p>
          <a:p>
            <a:r>
              <a:rPr lang="es-ES" sz="2000" dirty="0"/>
              <a:t>ASP.NET Core se encarga de hacer </a:t>
            </a:r>
            <a:r>
              <a:rPr lang="es-ES" sz="2000" dirty="0" err="1"/>
              <a:t>Dispose</a:t>
            </a:r>
            <a:r>
              <a:rPr lang="es-ES" sz="2000" dirty="0"/>
              <a:t> por nosotros de los servicios </a:t>
            </a:r>
            <a:r>
              <a:rPr lang="es-ES" sz="2000" dirty="0" err="1"/>
              <a:t>IDisposables</a:t>
            </a:r>
            <a:endParaRPr lang="es-ES" sz="2000" dirty="0"/>
          </a:p>
        </p:txBody>
      </p:sp>
      <p:pic>
        <p:nvPicPr>
          <p:cNvPr id="4" name="object 5">
            <a:extLst>
              <a:ext uri="{FF2B5EF4-FFF2-40B4-BE49-F238E27FC236}">
                <a16:creationId xmlns:a16="http://schemas.microsoft.com/office/drawing/2014/main" id="{35B78C72-6691-97CE-990F-2D7BDD7A0B81}"/>
              </a:ext>
            </a:extLst>
          </p:cNvPr>
          <p:cNvPicPr>
            <a:picLocks noGrp="1"/>
          </p:cNvPicPr>
          <p:nvPr>
            <p:ph type="pic" sz="quarter" idx="15"/>
          </p:nvPr>
        </p:nvPicPr>
        <p:blipFill>
          <a:blip r:embed="rId2" cstate="print"/>
          <a:stretch>
            <a:fillRect/>
          </a:stretch>
        </p:blipFill>
        <p:spPr>
          <a:xfrm>
            <a:off x="145842" y="4187822"/>
            <a:ext cx="6800850" cy="2228850"/>
          </a:xfrm>
          <a:prstGeom prst="rect">
            <a:avLst/>
          </a:prstGeom>
        </p:spPr>
      </p:pic>
      <p:pic>
        <p:nvPicPr>
          <p:cNvPr id="9" name="object 6">
            <a:extLst>
              <a:ext uri="{FF2B5EF4-FFF2-40B4-BE49-F238E27FC236}">
                <a16:creationId xmlns:a16="http://schemas.microsoft.com/office/drawing/2014/main" id="{13245722-628B-784E-C87A-80D60C04AB07}"/>
              </a:ext>
            </a:extLst>
          </p:cNvPr>
          <p:cNvPicPr/>
          <p:nvPr/>
        </p:nvPicPr>
        <p:blipFill>
          <a:blip r:embed="rId3" cstate="print"/>
          <a:stretch>
            <a:fillRect/>
          </a:stretch>
        </p:blipFill>
        <p:spPr>
          <a:xfrm>
            <a:off x="6946692" y="4187823"/>
            <a:ext cx="5073270" cy="2228849"/>
          </a:xfrm>
          <a:prstGeom prst="rect">
            <a:avLst/>
          </a:prstGeom>
        </p:spPr>
      </p:pic>
    </p:spTree>
    <p:extLst>
      <p:ext uri="{BB962C8B-B14F-4D97-AF65-F5344CB8AC3E}">
        <p14:creationId xmlns:p14="http://schemas.microsoft.com/office/powerpoint/2010/main" val="4000739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Ciclo</a:t>
            </a:r>
            <a:r>
              <a:rPr lang="en-US" dirty="0"/>
              <a:t> de </a:t>
            </a:r>
            <a:r>
              <a:rPr lang="en-US" dirty="0" err="1"/>
              <a:t>vida</a:t>
            </a:r>
            <a:r>
              <a:rPr lang="en-US" dirty="0"/>
              <a:t> de </a:t>
            </a:r>
            <a:r>
              <a:rPr lang="en-US" dirty="0" err="1"/>
              <a:t>los</a:t>
            </a:r>
            <a:r>
              <a:rPr lang="en-US" dirty="0"/>
              <a:t> </a:t>
            </a:r>
            <a:r>
              <a:rPr lang="en-US" dirty="0" err="1"/>
              <a:t>servicios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err="1">
                <a:solidFill>
                  <a:schemeClr val="accent1"/>
                </a:solidFill>
              </a:rPr>
              <a:t>Singleton</a:t>
            </a:r>
            <a:r>
              <a:rPr lang="es-ES" sz="2000" dirty="0"/>
              <a:t>: Se crea la instancia del servicio la primera vez que es necesario, y se mantiene durante toda la ejecución del servidor</a:t>
            </a:r>
          </a:p>
          <a:p>
            <a:pPr lvl="1"/>
            <a:r>
              <a:rPr lang="es-ES" sz="1600" dirty="0"/>
              <a:t>Muy eficiente</a:t>
            </a:r>
          </a:p>
          <a:p>
            <a:pPr lvl="1"/>
            <a:r>
              <a:rPr lang="es-ES" sz="1600" dirty="0"/>
              <a:t>Cuidado con el acceso simultáneo si hay estado</a:t>
            </a:r>
          </a:p>
          <a:p>
            <a:pPr lvl="1"/>
            <a:r>
              <a:rPr lang="es-ES" sz="1600" dirty="0"/>
              <a:t>Cuidado con </a:t>
            </a:r>
            <a:r>
              <a:rPr lang="es-ES" sz="1600" dirty="0" err="1"/>
              <a:t>memory</a:t>
            </a:r>
            <a:r>
              <a:rPr lang="es-ES" sz="1600" dirty="0"/>
              <a:t> </a:t>
            </a:r>
            <a:r>
              <a:rPr lang="es-ES" sz="1600" dirty="0" err="1"/>
              <a:t>leaks</a:t>
            </a:r>
            <a:endParaRPr lang="es-ES" sz="1600" dirty="0"/>
          </a:p>
          <a:p>
            <a:r>
              <a:rPr lang="es-ES" sz="2000" dirty="0" err="1">
                <a:solidFill>
                  <a:schemeClr val="accent1"/>
                </a:solidFill>
              </a:rPr>
              <a:t>Scoped</a:t>
            </a:r>
            <a:r>
              <a:rPr lang="es-ES" sz="2000" dirty="0"/>
              <a:t>: Se crea una nueva instancia del servicio para cada petición.</a:t>
            </a:r>
          </a:p>
          <a:p>
            <a:pPr lvl="1"/>
            <a:r>
              <a:rPr lang="es-ES" sz="1600" dirty="0"/>
              <a:t>Ideal para mantener estado durante el flujo de una petición</a:t>
            </a:r>
          </a:p>
          <a:p>
            <a:r>
              <a:rPr lang="es-ES" sz="2000" dirty="0" err="1">
                <a:solidFill>
                  <a:schemeClr val="accent1"/>
                </a:solidFill>
              </a:rPr>
              <a:t>Trasient</a:t>
            </a:r>
            <a:r>
              <a:rPr lang="es-ES" sz="2000" dirty="0"/>
              <a:t>: Cada vez que se solicita el servicio se crea una nueva instancia</a:t>
            </a:r>
          </a:p>
          <a:p>
            <a:pPr lvl="1"/>
            <a:r>
              <a:rPr lang="es-ES" sz="1600" dirty="0"/>
              <a:t>Sólo para servicios muy ligeros que no importe </a:t>
            </a:r>
            <a:r>
              <a:rPr lang="es-ES" sz="1600" dirty="0" err="1"/>
              <a:t>reinstanciar</a:t>
            </a:r>
            <a:r>
              <a:rPr lang="es-ES" sz="1600" dirty="0"/>
              <a:t> múltiples veces</a:t>
            </a:r>
          </a:p>
        </p:txBody>
      </p:sp>
    </p:spTree>
    <p:extLst>
      <p:ext uri="{BB962C8B-B14F-4D97-AF65-F5344CB8AC3E}">
        <p14:creationId xmlns:p14="http://schemas.microsoft.com/office/powerpoint/2010/main" val="1558325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4494882" y="-1"/>
            <a:ext cx="7697117" cy="6858001"/>
          </a:xfrm>
        </p:spPr>
      </p:sp>
      <p:sp>
        <p:nvSpPr>
          <p:cNvPr id="4" name="Title 3"/>
          <p:cNvSpPr>
            <a:spLocks noGrp="1"/>
          </p:cNvSpPr>
          <p:nvPr>
            <p:ph type="title"/>
          </p:nvPr>
        </p:nvSpPr>
        <p:spPr/>
        <p:txBody>
          <a:bodyPr/>
          <a:lstStyle/>
          <a:p>
            <a:r>
              <a:rPr lang="en-US" dirty="0"/>
              <a:t>¡Hola!</a:t>
            </a:r>
          </a:p>
        </p:txBody>
      </p:sp>
      <p:sp>
        <p:nvSpPr>
          <p:cNvPr id="10" name="TextBox 9"/>
          <p:cNvSpPr txBox="1"/>
          <p:nvPr/>
        </p:nvSpPr>
        <p:spPr>
          <a:xfrm>
            <a:off x="913015" y="2568432"/>
            <a:ext cx="3267098" cy="707886"/>
          </a:xfrm>
          <a:prstGeom prst="rect">
            <a:avLst/>
          </a:prstGeom>
          <a:noFill/>
        </p:spPr>
        <p:txBody>
          <a:bodyPr wrap="square" lIns="0" rIns="0" rtlCol="0">
            <a:spAutoFit/>
          </a:bodyPr>
          <a:lstStyle/>
          <a:p>
            <a:r>
              <a:rPr lang="en-US" sz="2000" dirty="0" err="1">
                <a:solidFill>
                  <a:schemeClr val="tx1">
                    <a:alpha val="70000"/>
                  </a:schemeClr>
                </a:solidFill>
                <a:latin typeface="Montserrat" pitchFamily="2" charset="77"/>
              </a:rPr>
              <a:t>Conozcámonos</a:t>
            </a:r>
            <a:r>
              <a:rPr lang="en-US" sz="2000" dirty="0">
                <a:solidFill>
                  <a:schemeClr val="tx1">
                    <a:alpha val="70000"/>
                  </a:schemeClr>
                </a:solidFill>
                <a:latin typeface="Montserrat" pitchFamily="2" charset="77"/>
              </a:rPr>
              <a:t> un poco </a:t>
            </a:r>
            <a:r>
              <a:rPr lang="en-US" sz="2000" dirty="0" err="1">
                <a:solidFill>
                  <a:schemeClr val="tx1">
                    <a:alpha val="70000"/>
                  </a:schemeClr>
                </a:solidFill>
                <a:latin typeface="Montserrat" pitchFamily="2" charset="77"/>
              </a:rPr>
              <a:t>mejor</a:t>
            </a:r>
            <a:endParaRPr lang="en-US" sz="2000" dirty="0">
              <a:solidFill>
                <a:schemeClr val="tx1">
                  <a:alpha val="70000"/>
                </a:schemeClr>
              </a:solidFill>
              <a:latin typeface="Montserrat" pitchFamily="2" charset="77"/>
            </a:endParaRPr>
          </a:p>
        </p:txBody>
      </p:sp>
      <p:sp>
        <p:nvSpPr>
          <p:cNvPr id="5" name="TextBox 9">
            <a:extLst>
              <a:ext uri="{FF2B5EF4-FFF2-40B4-BE49-F238E27FC236}">
                <a16:creationId xmlns:a16="http://schemas.microsoft.com/office/drawing/2014/main" id="{BAB92A41-DC67-31E1-9E38-3524BFEEB403}"/>
              </a:ext>
            </a:extLst>
          </p:cNvPr>
          <p:cNvSpPr txBox="1"/>
          <p:nvPr/>
        </p:nvSpPr>
        <p:spPr>
          <a:xfrm>
            <a:off x="5189546" y="1598936"/>
            <a:ext cx="6200022" cy="2464008"/>
          </a:xfrm>
          <a:prstGeom prst="rect">
            <a:avLst/>
          </a:prstGeom>
          <a:noFill/>
        </p:spPr>
        <p:txBody>
          <a:bodyPr wrap="square" lIns="0" rIns="0" rtlCol="0">
            <a:spAutoFit/>
          </a:bodyPr>
          <a:lstStyle/>
          <a:p>
            <a:pPr marL="342900" indent="-342900">
              <a:lnSpc>
                <a:spcPct val="200000"/>
              </a:lnSpc>
              <a:buFont typeface="Arial" panose="020B0604020202020204" pitchFamily="34" charset="0"/>
              <a:buChar char="•"/>
            </a:pPr>
            <a:r>
              <a:rPr lang="en-US" sz="2000" dirty="0">
                <a:solidFill>
                  <a:schemeClr val="tx1">
                    <a:alpha val="70000"/>
                  </a:schemeClr>
                </a:solidFill>
                <a:latin typeface="Montserrat" pitchFamily="2" charset="77"/>
              </a:rPr>
              <a:t>¿</a:t>
            </a:r>
            <a:r>
              <a:rPr lang="en-US" sz="2000" dirty="0" err="1">
                <a:solidFill>
                  <a:schemeClr val="tx1">
                    <a:alpha val="70000"/>
                  </a:schemeClr>
                </a:solidFill>
                <a:latin typeface="Montserrat" pitchFamily="2" charset="77"/>
              </a:rPr>
              <a:t>Cómo</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te</a:t>
            </a:r>
            <a:r>
              <a:rPr lang="en-US" sz="2000" dirty="0">
                <a:solidFill>
                  <a:schemeClr val="tx1">
                    <a:alpha val="70000"/>
                  </a:schemeClr>
                </a:solidFill>
                <a:latin typeface="Montserrat" pitchFamily="2" charset="77"/>
              </a:rPr>
              <a:t> llamas?</a:t>
            </a:r>
          </a:p>
          <a:p>
            <a:pPr marL="342900" indent="-342900">
              <a:lnSpc>
                <a:spcPct val="200000"/>
              </a:lnSpc>
              <a:buFont typeface="Arial" panose="020B0604020202020204" pitchFamily="34" charset="0"/>
              <a:buChar char="•"/>
            </a:pPr>
            <a:r>
              <a:rPr lang="en-US" sz="2000" dirty="0">
                <a:solidFill>
                  <a:schemeClr val="tx1">
                    <a:alpha val="70000"/>
                  </a:schemeClr>
                </a:solidFill>
                <a:latin typeface="Montserrat" pitchFamily="2" charset="77"/>
              </a:rPr>
              <a:t>¿</a:t>
            </a:r>
            <a:r>
              <a:rPr lang="en-US" sz="2000" dirty="0" err="1">
                <a:solidFill>
                  <a:schemeClr val="tx1">
                    <a:alpha val="70000"/>
                  </a:schemeClr>
                </a:solidFill>
                <a:latin typeface="Montserrat" pitchFamily="2" charset="77"/>
              </a:rPr>
              <a:t>En</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qué</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consiste</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tu</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trabajo</a:t>
            </a:r>
            <a:r>
              <a:rPr lang="en-US" sz="2000" dirty="0">
                <a:solidFill>
                  <a:schemeClr val="tx1">
                    <a:alpha val="70000"/>
                  </a:schemeClr>
                </a:solidFill>
                <a:latin typeface="Montserrat" pitchFamily="2" charset="77"/>
              </a:rPr>
              <a:t>?</a:t>
            </a:r>
          </a:p>
          <a:p>
            <a:pPr marL="342900" indent="-342900">
              <a:lnSpc>
                <a:spcPct val="200000"/>
              </a:lnSpc>
              <a:buFont typeface="Arial" panose="020B0604020202020204" pitchFamily="34" charset="0"/>
              <a:buChar char="•"/>
            </a:pPr>
            <a:r>
              <a:rPr lang="en-US" sz="2000" dirty="0" err="1">
                <a:solidFill>
                  <a:schemeClr val="tx1">
                    <a:alpha val="70000"/>
                  </a:schemeClr>
                </a:solidFill>
                <a:latin typeface="Montserrat" pitchFamily="2" charset="77"/>
              </a:rPr>
              <a:t>Experiencia</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en</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programación</a:t>
            </a:r>
            <a:endParaRPr lang="en-US" sz="2000" dirty="0">
              <a:solidFill>
                <a:schemeClr val="tx1">
                  <a:alpha val="70000"/>
                </a:schemeClr>
              </a:solidFill>
              <a:latin typeface="Montserrat" pitchFamily="2" charset="77"/>
            </a:endParaRPr>
          </a:p>
          <a:p>
            <a:pPr marL="342900" indent="-342900">
              <a:lnSpc>
                <a:spcPct val="200000"/>
              </a:lnSpc>
              <a:buFont typeface="Arial" panose="020B0604020202020204" pitchFamily="34" charset="0"/>
              <a:buChar char="•"/>
            </a:pPr>
            <a:r>
              <a:rPr lang="en-US" sz="2000" dirty="0" err="1">
                <a:solidFill>
                  <a:schemeClr val="tx1">
                    <a:alpha val="70000"/>
                  </a:schemeClr>
                </a:solidFill>
                <a:latin typeface="Montserrat" pitchFamily="2" charset="77"/>
              </a:rPr>
              <a:t>Experiencia</a:t>
            </a:r>
            <a:r>
              <a:rPr lang="en-US" sz="2000" dirty="0">
                <a:solidFill>
                  <a:schemeClr val="tx1">
                    <a:alpha val="70000"/>
                  </a:schemeClr>
                </a:solidFill>
                <a:latin typeface="Montserrat" pitchFamily="2" charset="77"/>
              </a:rPr>
              <a:t> con .NET</a:t>
            </a:r>
          </a:p>
        </p:txBody>
      </p:sp>
    </p:spTree>
    <p:extLst>
      <p:ext uri="{BB962C8B-B14F-4D97-AF65-F5344CB8AC3E}">
        <p14:creationId xmlns:p14="http://schemas.microsoft.com/office/powerpoint/2010/main" val="711953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Dependencias</a:t>
            </a:r>
            <a:r>
              <a:rPr lang="en-US" dirty="0"/>
              <a:t> entre </a:t>
            </a:r>
            <a:r>
              <a:rPr lang="en-US" dirty="0" err="1"/>
              <a:t>servicios</a:t>
            </a:r>
            <a:r>
              <a:rPr lang="en-US" dirty="0"/>
              <a:t> con </a:t>
            </a:r>
            <a:r>
              <a:rPr lang="en-US" dirty="0" err="1"/>
              <a:t>distintos</a:t>
            </a:r>
            <a:r>
              <a:rPr lang="en-US" dirty="0"/>
              <a:t> </a:t>
            </a:r>
            <a:r>
              <a:rPr lang="en-US" dirty="0" err="1"/>
              <a:t>ciclos</a:t>
            </a:r>
            <a:r>
              <a:rPr lang="en-US" dirty="0"/>
              <a:t> de </a:t>
            </a:r>
            <a:r>
              <a:rPr lang="en-US" dirty="0" err="1"/>
              <a:t>vida</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923950"/>
            <a:ext cx="9040849" cy="3421288"/>
          </a:xfrm>
        </p:spPr>
        <p:txBody>
          <a:bodyPr/>
          <a:lstStyle/>
          <a:p>
            <a:r>
              <a:rPr lang="es-ES" sz="2000" dirty="0" err="1">
                <a:solidFill>
                  <a:schemeClr val="accent1"/>
                </a:solidFill>
              </a:rPr>
              <a:t>Singleton</a:t>
            </a:r>
            <a:r>
              <a:rPr lang="es-ES" sz="2000" dirty="0"/>
              <a:t>: Sólo debería depender de otros </a:t>
            </a:r>
            <a:r>
              <a:rPr lang="es-ES" sz="2000" dirty="0" err="1"/>
              <a:t>singleton</a:t>
            </a:r>
            <a:endParaRPr lang="es-ES" sz="1600" dirty="0"/>
          </a:p>
          <a:p>
            <a:r>
              <a:rPr lang="es-ES" sz="2000" dirty="0" err="1">
                <a:solidFill>
                  <a:schemeClr val="accent1"/>
                </a:solidFill>
              </a:rPr>
              <a:t>Scoped</a:t>
            </a:r>
            <a:r>
              <a:rPr lang="es-ES" sz="2000" dirty="0"/>
              <a:t>: Sólo debería depender de otros </a:t>
            </a:r>
            <a:r>
              <a:rPr lang="es-ES" sz="2000" dirty="0" err="1"/>
              <a:t>singleton</a:t>
            </a:r>
            <a:r>
              <a:rPr lang="es-ES" sz="2000" dirty="0"/>
              <a:t> o </a:t>
            </a:r>
            <a:r>
              <a:rPr lang="es-ES" sz="2000" dirty="0" err="1"/>
              <a:t>scoped</a:t>
            </a:r>
            <a:endParaRPr lang="es-ES" sz="1600" dirty="0"/>
          </a:p>
          <a:p>
            <a:r>
              <a:rPr lang="es-ES" sz="2000" dirty="0" err="1">
                <a:solidFill>
                  <a:schemeClr val="accent1"/>
                </a:solidFill>
              </a:rPr>
              <a:t>Trasient</a:t>
            </a:r>
            <a:r>
              <a:rPr lang="es-ES" sz="2000" dirty="0"/>
              <a:t>: Puede depender servicios con cualquier ciclo de vida</a:t>
            </a:r>
          </a:p>
          <a:p>
            <a:endParaRPr lang="es-ES" sz="2000" dirty="0"/>
          </a:p>
          <a:p>
            <a:endParaRPr lang="es-ES" sz="1600" dirty="0"/>
          </a:p>
          <a:p>
            <a:endParaRPr lang="es-ES" dirty="0"/>
          </a:p>
        </p:txBody>
      </p:sp>
    </p:spTree>
    <p:extLst>
      <p:ext uri="{BB962C8B-B14F-4D97-AF65-F5344CB8AC3E}">
        <p14:creationId xmlns:p14="http://schemas.microsoft.com/office/powerpoint/2010/main" val="1611268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inyección</a:t>
            </a:r>
            <a:r>
              <a:rPr lang="en-US" dirty="0"/>
              <a:t> de </a:t>
            </a:r>
            <a:r>
              <a:rPr lang="en-US" dirty="0" err="1"/>
              <a:t>dependencias</a:t>
            </a:r>
            <a:endParaRPr lang="en-ES" dirty="0"/>
          </a:p>
        </p:txBody>
      </p:sp>
      <p:pic>
        <p:nvPicPr>
          <p:cNvPr id="5" name="Marcador de posición de imagen 4" descr="Tres libros perfectamente apilados">
            <a:extLst>
              <a:ext uri="{FF2B5EF4-FFF2-40B4-BE49-F238E27FC236}">
                <a16:creationId xmlns:a16="http://schemas.microsoft.com/office/drawing/2014/main" id="{89BB6D5C-7AF7-696F-6DE0-7CC44377B0C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502477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El </a:t>
            </a:r>
            <a:r>
              <a:rPr lang="en-US" dirty="0" err="1"/>
              <a:t>patrón</a:t>
            </a:r>
            <a:r>
              <a:rPr lang="en-US" dirty="0"/>
              <a:t> builder</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11227" y="2222206"/>
            <a:ext cx="4809090" cy="4327450"/>
          </a:xfrm>
        </p:spPr>
        <p:txBody>
          <a:bodyPr/>
          <a:lstStyle/>
          <a:p>
            <a:pPr marL="342900" indent="-342900">
              <a:buFont typeface="Arial" panose="020B0604020202020204" pitchFamily="34" charset="0"/>
              <a:buChar char="•"/>
            </a:pPr>
            <a:r>
              <a:rPr lang="en-US" dirty="0"/>
              <a:t>Permite </a:t>
            </a:r>
            <a:r>
              <a:rPr lang="en-US" dirty="0" err="1"/>
              <a:t>separar</a:t>
            </a:r>
            <a:r>
              <a:rPr lang="en-US" dirty="0"/>
              <a:t> la </a:t>
            </a:r>
            <a:r>
              <a:rPr lang="en-US" dirty="0" err="1"/>
              <a:t>configuración</a:t>
            </a:r>
            <a:r>
              <a:rPr lang="en-US" dirty="0"/>
              <a:t> de un </a:t>
            </a:r>
            <a:r>
              <a:rPr lang="en-US" dirty="0" err="1"/>
              <a:t>objeto</a:t>
            </a:r>
            <a:r>
              <a:rPr lang="en-US" dirty="0"/>
              <a:t> </a:t>
            </a:r>
            <a:r>
              <a:rPr lang="en-US" dirty="0" err="1"/>
              <a:t>complejo</a:t>
            </a:r>
            <a:r>
              <a:rPr lang="en-US" dirty="0"/>
              <a:t> de </a:t>
            </a:r>
            <a:r>
              <a:rPr lang="en-US" dirty="0" err="1"/>
              <a:t>su</a:t>
            </a:r>
            <a:r>
              <a:rPr lang="en-US" dirty="0"/>
              <a:t> </a:t>
            </a:r>
            <a:r>
              <a:rPr lang="en-US" dirty="0" err="1"/>
              <a:t>instanciación</a:t>
            </a:r>
            <a:endParaRPr lang="en-US" dirty="0"/>
          </a:p>
          <a:p>
            <a:pPr marL="342900" indent="-342900">
              <a:buFont typeface="Arial" panose="020B0604020202020204" pitchFamily="34" charset="0"/>
              <a:buChar char="•"/>
            </a:pPr>
            <a:r>
              <a:rPr lang="en-US" dirty="0"/>
              <a:t>Los </a:t>
            </a:r>
            <a:r>
              <a:rPr lang="en-US" dirty="0" err="1"/>
              <a:t>métodos</a:t>
            </a:r>
            <a:r>
              <a:rPr lang="en-US" dirty="0"/>
              <a:t> del builder </a:t>
            </a:r>
            <a:r>
              <a:rPr lang="en-US" dirty="0" err="1"/>
              <a:t>establecen</a:t>
            </a:r>
            <a:r>
              <a:rPr lang="en-US" dirty="0"/>
              <a:t> </a:t>
            </a:r>
            <a:r>
              <a:rPr lang="en-US" dirty="0" err="1"/>
              <a:t>configuración</a:t>
            </a:r>
            <a:r>
              <a:rPr lang="en-US" dirty="0"/>
              <a:t> y </a:t>
            </a:r>
            <a:r>
              <a:rPr lang="en-US" dirty="0" err="1"/>
              <a:t>devuelven</a:t>
            </a:r>
            <a:r>
              <a:rPr lang="en-US" dirty="0"/>
              <a:t> la </a:t>
            </a:r>
            <a:r>
              <a:rPr lang="en-US" dirty="0" err="1"/>
              <a:t>propia</a:t>
            </a:r>
            <a:r>
              <a:rPr lang="en-US" dirty="0"/>
              <a:t> </a:t>
            </a:r>
            <a:r>
              <a:rPr lang="en-US" dirty="0" err="1"/>
              <a:t>instancia</a:t>
            </a:r>
            <a:r>
              <a:rPr lang="en-US" dirty="0"/>
              <a:t> del builder</a:t>
            </a:r>
          </a:p>
          <a:p>
            <a:pPr marL="342900" indent="-342900">
              <a:buFont typeface="Arial" panose="020B0604020202020204" pitchFamily="34" charset="0"/>
              <a:buChar char="•"/>
            </a:pPr>
            <a:r>
              <a:rPr lang="en-US" dirty="0"/>
              <a:t>Un </a:t>
            </a:r>
            <a:r>
              <a:rPr lang="en-US" dirty="0" err="1"/>
              <a:t>método</a:t>
            </a:r>
            <a:r>
              <a:rPr lang="en-US" dirty="0"/>
              <a:t> especial </a:t>
            </a:r>
            <a:r>
              <a:rPr lang="en-US" dirty="0" err="1"/>
              <a:t>crea</a:t>
            </a:r>
            <a:r>
              <a:rPr lang="en-US" dirty="0"/>
              <a:t> la </a:t>
            </a:r>
            <a:r>
              <a:rPr lang="en-US" dirty="0" err="1"/>
              <a:t>instancia</a:t>
            </a:r>
            <a:r>
              <a:rPr lang="en-US" dirty="0"/>
              <a:t> del </a:t>
            </a:r>
            <a:r>
              <a:rPr lang="en-US" dirty="0" err="1"/>
              <a:t>objeto</a:t>
            </a:r>
            <a:r>
              <a:rPr lang="en-US" dirty="0"/>
              <a:t> a </a:t>
            </a:r>
            <a:r>
              <a:rPr lang="en-US" dirty="0" err="1"/>
              <a:t>construir</a:t>
            </a:r>
            <a:endParaRPr lang="en-US" dirty="0"/>
          </a:p>
          <a:p>
            <a:pPr marL="342900" indent="-342900">
              <a:buFont typeface="Arial" panose="020B0604020202020204" pitchFamily="34" charset="0"/>
              <a:buChar char="•"/>
            </a:pPr>
            <a:r>
              <a:rPr lang="en-US" dirty="0"/>
              <a:t>Una </a:t>
            </a:r>
            <a:r>
              <a:rPr lang="en-US" dirty="0" err="1"/>
              <a:t>misma</a:t>
            </a:r>
            <a:r>
              <a:rPr lang="en-US" dirty="0"/>
              <a:t> </a:t>
            </a:r>
            <a:r>
              <a:rPr lang="en-US" dirty="0" err="1"/>
              <a:t>configuración</a:t>
            </a:r>
            <a:r>
              <a:rPr lang="en-US" dirty="0"/>
              <a:t> se </a:t>
            </a:r>
            <a:r>
              <a:rPr lang="en-US" dirty="0" err="1"/>
              <a:t>puede</a:t>
            </a:r>
            <a:r>
              <a:rPr lang="en-US" dirty="0"/>
              <a:t> usar para </a:t>
            </a:r>
            <a:r>
              <a:rPr lang="en-US" dirty="0" err="1"/>
              <a:t>crear</a:t>
            </a:r>
            <a:r>
              <a:rPr lang="en-US" dirty="0"/>
              <a:t> </a:t>
            </a:r>
            <a:r>
              <a:rPr lang="en-US" dirty="0" err="1"/>
              <a:t>muchas</a:t>
            </a:r>
            <a:r>
              <a:rPr lang="en-US" dirty="0"/>
              <a:t> </a:t>
            </a:r>
            <a:r>
              <a:rPr lang="en-US" dirty="0" err="1"/>
              <a:t>instancias</a:t>
            </a:r>
            <a:r>
              <a:rPr lang="en-US" dirty="0"/>
              <a:t> </a:t>
            </a:r>
            <a:r>
              <a:rPr lang="en-US" dirty="0" err="1"/>
              <a:t>distintas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3" y="308344"/>
            <a:ext cx="6023750" cy="6400800"/>
          </a:xfrm>
        </p:spPr>
        <p:txBody>
          <a:bodyPr/>
          <a:lstStyle/>
          <a:p>
            <a:r>
              <a:rPr lang="en-US" dirty="0"/>
              <a:t>public class </a:t>
            </a:r>
            <a:r>
              <a:rPr lang="en-US" dirty="0" err="1"/>
              <a:t>PizzaBuilder</a:t>
            </a:r>
            <a:endParaRPr lang="en-US" dirty="0"/>
          </a:p>
          <a:p>
            <a:r>
              <a:rPr lang="en-US" dirty="0"/>
              <a:t>{</a:t>
            </a:r>
          </a:p>
          <a:p>
            <a:r>
              <a:rPr lang="en-US" dirty="0"/>
              <a:t>    private string _masa = “Suave”</a:t>
            </a:r>
          </a:p>
          <a:p>
            <a:r>
              <a:rPr lang="en-US" dirty="0"/>
              <a:t>    private string? _salsa = null;</a:t>
            </a:r>
          </a:p>
          <a:p>
            <a:r>
              <a:rPr lang="en-US" dirty="0"/>
              <a:t>	    </a:t>
            </a:r>
          </a:p>
          <a:p>
            <a:r>
              <a:rPr lang="en-US" dirty="0"/>
              <a:t>    public </a:t>
            </a:r>
            <a:r>
              <a:rPr lang="en-US" dirty="0" err="1"/>
              <a:t>PizzaFluentBuilder</a:t>
            </a:r>
            <a:r>
              <a:rPr lang="en-US" dirty="0"/>
              <a:t> </a:t>
            </a:r>
            <a:r>
              <a:rPr lang="en-US" dirty="0" err="1"/>
              <a:t>ConMasaCocida</a:t>
            </a:r>
            <a:r>
              <a:rPr lang="en-US" dirty="0"/>
              <a:t>()</a:t>
            </a:r>
          </a:p>
          <a:p>
            <a:r>
              <a:rPr lang="en-US" dirty="0"/>
              <a:t>    {</a:t>
            </a:r>
          </a:p>
          <a:p>
            <a:r>
              <a:rPr lang="en-US" dirty="0"/>
              <a:t>        _masa = “</a:t>
            </a:r>
            <a:r>
              <a:rPr lang="en-US" dirty="0" err="1"/>
              <a:t>Cocida</a:t>
            </a:r>
            <a:r>
              <a:rPr lang="en-US" dirty="0"/>
              <a:t>”;</a:t>
            </a:r>
          </a:p>
          <a:p>
            <a:r>
              <a:rPr lang="en-US" dirty="0"/>
              <a:t>        return this;</a:t>
            </a:r>
          </a:p>
          <a:p>
            <a:r>
              <a:rPr lang="en-US" dirty="0"/>
              <a:t>    }</a:t>
            </a:r>
          </a:p>
          <a:p>
            <a:endParaRPr lang="en-US" dirty="0"/>
          </a:p>
          <a:p>
            <a:r>
              <a:rPr lang="en-US" dirty="0"/>
              <a:t>    public </a:t>
            </a:r>
            <a:r>
              <a:rPr lang="en-US" dirty="0" err="1"/>
              <a:t>PizzaFluentBuilder</a:t>
            </a:r>
            <a:r>
              <a:rPr lang="en-US" dirty="0"/>
              <a:t> </a:t>
            </a:r>
            <a:r>
              <a:rPr lang="en-US" dirty="0" err="1"/>
              <a:t>ConSalsaBarbacoa</a:t>
            </a:r>
            <a:r>
              <a:rPr lang="en-US" dirty="0"/>
              <a:t>()</a:t>
            </a:r>
          </a:p>
          <a:p>
            <a:r>
              <a:rPr lang="en-US" dirty="0"/>
              <a:t>    {</a:t>
            </a:r>
          </a:p>
          <a:p>
            <a:r>
              <a:rPr lang="en-US" dirty="0"/>
              <a:t>        _ salsa = “Barbacoa”;</a:t>
            </a:r>
          </a:p>
          <a:p>
            <a:r>
              <a:rPr lang="en-US" dirty="0"/>
              <a:t>        return this;</a:t>
            </a:r>
          </a:p>
          <a:p>
            <a:r>
              <a:rPr lang="en-US" dirty="0"/>
              <a:t>    }</a:t>
            </a:r>
          </a:p>
          <a:p>
            <a:endParaRPr lang="en-US" dirty="0"/>
          </a:p>
          <a:p>
            <a:r>
              <a:rPr lang="en-US" dirty="0"/>
              <a:t>    public Pizza </a:t>
            </a:r>
            <a:r>
              <a:rPr lang="en-US" dirty="0" err="1"/>
              <a:t>Cocinar</a:t>
            </a:r>
            <a:r>
              <a:rPr lang="en-US" dirty="0"/>
              <a:t>()</a:t>
            </a:r>
          </a:p>
          <a:p>
            <a:r>
              <a:rPr lang="en-US" dirty="0"/>
              <a:t>    {</a:t>
            </a:r>
          </a:p>
          <a:p>
            <a:r>
              <a:rPr lang="en-US" dirty="0"/>
              <a:t>	        return new Pizza { Masa = _masa, Salsa = _salsa };</a:t>
            </a:r>
          </a:p>
          <a:p>
            <a:r>
              <a:rPr lang="en-US" dirty="0"/>
              <a:t>    }			</a:t>
            </a:r>
          </a:p>
          <a:p>
            <a:r>
              <a:rPr lang="en-US" dirty="0"/>
              <a:t>}</a:t>
            </a:r>
          </a:p>
          <a:p>
            <a:endParaRPr lang="en-US" dirty="0"/>
          </a:p>
          <a:p>
            <a:r>
              <a:rPr lang="en-US" dirty="0"/>
              <a:t>var pizza = new </a:t>
            </a:r>
            <a:r>
              <a:rPr lang="en-US" dirty="0" err="1"/>
              <a:t>PizzaBuilder</a:t>
            </a:r>
            <a:r>
              <a:rPr lang="en-US" dirty="0"/>
              <a:t>()</a:t>
            </a:r>
          </a:p>
          <a:p>
            <a:r>
              <a:rPr lang="en-US" dirty="0"/>
              <a:t>    .</a:t>
            </a:r>
            <a:r>
              <a:rPr lang="en-US" dirty="0" err="1"/>
              <a:t>ConMasaCocida</a:t>
            </a:r>
            <a:r>
              <a:rPr lang="en-US" dirty="0"/>
              <a:t>()</a:t>
            </a:r>
          </a:p>
          <a:p>
            <a:r>
              <a:rPr lang="en-US" dirty="0"/>
              <a:t>    .</a:t>
            </a:r>
            <a:r>
              <a:rPr lang="en-US" dirty="0" err="1"/>
              <a:t>ConSalsaBarbacoa</a:t>
            </a:r>
            <a:r>
              <a:rPr lang="en-US" dirty="0"/>
              <a:t>()</a:t>
            </a:r>
          </a:p>
          <a:p>
            <a:r>
              <a:rPr lang="en-US" dirty="0"/>
              <a:t>    .</a:t>
            </a:r>
            <a:r>
              <a:rPr lang="en-US" dirty="0" err="1"/>
              <a:t>Cocinar</a:t>
            </a:r>
            <a:r>
              <a:rPr lang="en-US" dirty="0"/>
              <a:t>();</a:t>
            </a:r>
            <a:endParaRPr lang="en-ES" dirty="0"/>
          </a:p>
        </p:txBody>
      </p:sp>
    </p:spTree>
    <p:extLst>
      <p:ext uri="{BB962C8B-B14F-4D97-AF65-F5344CB8AC3E}">
        <p14:creationId xmlns:p14="http://schemas.microsoft.com/office/powerpoint/2010/main" val="712490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El </a:t>
            </a:r>
            <a:r>
              <a:rPr lang="en-US" dirty="0" err="1"/>
              <a:t>patrón</a:t>
            </a:r>
            <a:r>
              <a:rPr lang="en-US" dirty="0"/>
              <a:t> builder</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a:t>
            </a:r>
            <a:r>
              <a:rPr lang="en-US" dirty="0" err="1"/>
              <a:t>en</a:t>
            </a:r>
            <a:r>
              <a:rPr lang="en-US" dirty="0"/>
              <a:t> ASP.NET Core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9040849" cy="3551747"/>
          </a:xfrm>
        </p:spPr>
        <p:txBody>
          <a:bodyPr/>
          <a:lstStyle/>
          <a:p>
            <a:r>
              <a:rPr lang="es-ES" sz="2000" dirty="0"/>
              <a:t>ASP.NET emplea el patrón </a:t>
            </a:r>
            <a:r>
              <a:rPr lang="es-ES" sz="2000" dirty="0" err="1"/>
              <a:t>builder</a:t>
            </a:r>
            <a:r>
              <a:rPr lang="es-ES" sz="2000" dirty="0"/>
              <a:t> en la configuración de servicios y middlewares</a:t>
            </a:r>
          </a:p>
          <a:p>
            <a:r>
              <a:rPr lang="es-ES" sz="2000" dirty="0"/>
              <a:t>Podemos extender la funcionalidad con métodos de extensión para hacer la configuración del API más legible</a:t>
            </a:r>
          </a:p>
          <a:p>
            <a:endParaRPr lang="es-ES" sz="2000" dirty="0"/>
          </a:p>
          <a:p>
            <a:endParaRPr lang="es-ES" sz="1600" dirty="0"/>
          </a:p>
          <a:p>
            <a:endParaRPr lang="es-ES" dirty="0"/>
          </a:p>
        </p:txBody>
      </p:sp>
      <p:pic>
        <p:nvPicPr>
          <p:cNvPr id="2" name="object 4">
            <a:extLst>
              <a:ext uri="{FF2B5EF4-FFF2-40B4-BE49-F238E27FC236}">
                <a16:creationId xmlns:a16="http://schemas.microsoft.com/office/drawing/2014/main" id="{8C30FFC1-0E3F-BE2A-2F57-E6F7F925F5E9}"/>
              </a:ext>
            </a:extLst>
          </p:cNvPr>
          <p:cNvPicPr/>
          <p:nvPr/>
        </p:nvPicPr>
        <p:blipFill>
          <a:blip r:embed="rId2" cstate="print"/>
          <a:stretch>
            <a:fillRect/>
          </a:stretch>
        </p:blipFill>
        <p:spPr>
          <a:xfrm>
            <a:off x="910696" y="4391471"/>
            <a:ext cx="7699248" cy="1953767"/>
          </a:xfrm>
          <a:prstGeom prst="rect">
            <a:avLst/>
          </a:prstGeom>
        </p:spPr>
      </p:pic>
    </p:spTree>
    <p:extLst>
      <p:ext uri="{BB962C8B-B14F-4D97-AF65-F5344CB8AC3E}">
        <p14:creationId xmlns:p14="http://schemas.microsoft.com/office/powerpoint/2010/main" val="3870054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Qué</a:t>
            </a:r>
            <a:r>
              <a:rPr lang="en-US" dirty="0"/>
              <a:t> es un middleware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4032915" cy="3734900"/>
          </a:xfrm>
        </p:spPr>
        <p:txBody>
          <a:bodyPr/>
          <a:lstStyle/>
          <a:p>
            <a:r>
              <a:rPr lang="es-ES" sz="2000" dirty="0"/>
              <a:t>Pieza de </a:t>
            </a:r>
            <a:r>
              <a:rPr lang="es-ES" sz="2000" dirty="0" err="1"/>
              <a:t>sofware</a:t>
            </a:r>
            <a:r>
              <a:rPr lang="es-ES" sz="2000" dirty="0"/>
              <a:t> ensamblada en el flujo de ejecución de una petición</a:t>
            </a:r>
          </a:p>
          <a:p>
            <a:r>
              <a:rPr lang="es-ES" sz="2000" dirty="0"/>
              <a:t>Se ejecutan en un orden determinado</a:t>
            </a:r>
          </a:p>
          <a:p>
            <a:pPr marL="0" indent="0">
              <a:buNone/>
            </a:pPr>
            <a:endParaRPr lang="es-ES" sz="2000" dirty="0"/>
          </a:p>
          <a:p>
            <a:endParaRPr lang="es-ES" sz="1600" dirty="0"/>
          </a:p>
          <a:p>
            <a:endParaRPr lang="es-ES" dirty="0"/>
          </a:p>
        </p:txBody>
      </p:sp>
      <p:pic>
        <p:nvPicPr>
          <p:cNvPr id="9" name="Imagen 8">
            <a:extLst>
              <a:ext uri="{FF2B5EF4-FFF2-40B4-BE49-F238E27FC236}">
                <a16:creationId xmlns:a16="http://schemas.microsoft.com/office/drawing/2014/main" id="{DF51FACF-3A7E-1B6E-8686-9E6FD5022843}"/>
              </a:ext>
            </a:extLst>
          </p:cNvPr>
          <p:cNvPicPr>
            <a:picLocks noChangeAspect="1"/>
          </p:cNvPicPr>
          <p:nvPr/>
        </p:nvPicPr>
        <p:blipFill>
          <a:blip r:embed="rId2"/>
          <a:stretch>
            <a:fillRect/>
          </a:stretch>
        </p:blipFill>
        <p:spPr>
          <a:xfrm>
            <a:off x="4763386" y="1832180"/>
            <a:ext cx="7317156" cy="4030911"/>
          </a:xfrm>
          <a:prstGeom prst="rect">
            <a:avLst/>
          </a:prstGeom>
        </p:spPr>
      </p:pic>
    </p:spTree>
    <p:extLst>
      <p:ext uri="{BB962C8B-B14F-4D97-AF65-F5344CB8AC3E}">
        <p14:creationId xmlns:p14="http://schemas.microsoft.com/office/powerpoint/2010/main" val="28479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Cómo</a:t>
            </a:r>
            <a:r>
              <a:rPr lang="en-US" dirty="0"/>
              <a:t> se </a:t>
            </a:r>
            <a:r>
              <a:rPr lang="en-US" dirty="0" err="1"/>
              <a:t>ejecutan</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4032915" cy="3734900"/>
          </a:xfrm>
        </p:spPr>
        <p:txBody>
          <a:bodyPr/>
          <a:lstStyle/>
          <a:p>
            <a:r>
              <a:rPr lang="es-ES" sz="2000" dirty="0"/>
              <a:t>El siguiente elemento en la cadena es el </a:t>
            </a:r>
            <a:r>
              <a:rPr lang="es-ES" sz="2000" dirty="0" err="1"/>
              <a:t>RequestDelegate</a:t>
            </a:r>
            <a:r>
              <a:rPr lang="es-ES" sz="2000" dirty="0"/>
              <a:t> </a:t>
            </a:r>
            <a:r>
              <a:rPr lang="es-ES" sz="2000" dirty="0" err="1"/>
              <a:t>next</a:t>
            </a:r>
            <a:endParaRPr lang="es-ES" sz="2000" dirty="0"/>
          </a:p>
          <a:p>
            <a:r>
              <a:rPr lang="es-ES" sz="2000" dirty="0"/>
              <a:t>Pueden elegir si pasar la petición al siguiente elemento, o finalizar la ejecución</a:t>
            </a:r>
          </a:p>
          <a:p>
            <a:r>
              <a:rPr lang="es-ES" sz="2000" dirty="0"/>
              <a:t>Pueden ejecutar código antes y después del siguiente elemento</a:t>
            </a:r>
          </a:p>
          <a:p>
            <a:pPr marL="0" indent="0">
              <a:buNone/>
            </a:pPr>
            <a:endParaRPr lang="es-ES" sz="2000" dirty="0"/>
          </a:p>
          <a:p>
            <a:endParaRPr lang="es-ES" sz="1600" dirty="0"/>
          </a:p>
          <a:p>
            <a:endParaRPr lang="es-ES" dirty="0"/>
          </a:p>
        </p:txBody>
      </p:sp>
      <p:pic>
        <p:nvPicPr>
          <p:cNvPr id="2" name="object 6">
            <a:extLst>
              <a:ext uri="{FF2B5EF4-FFF2-40B4-BE49-F238E27FC236}">
                <a16:creationId xmlns:a16="http://schemas.microsoft.com/office/drawing/2014/main" id="{6D25B49D-528D-2DAD-48EC-E1E8D0F71046}"/>
              </a:ext>
            </a:extLst>
          </p:cNvPr>
          <p:cNvPicPr/>
          <p:nvPr/>
        </p:nvPicPr>
        <p:blipFill>
          <a:blip r:embed="rId2" cstate="print"/>
          <a:stretch>
            <a:fillRect/>
          </a:stretch>
        </p:blipFill>
        <p:spPr>
          <a:xfrm>
            <a:off x="5610942" y="572348"/>
            <a:ext cx="6031339" cy="2174965"/>
          </a:xfrm>
          <a:prstGeom prst="rect">
            <a:avLst/>
          </a:prstGeom>
        </p:spPr>
      </p:pic>
      <p:pic>
        <p:nvPicPr>
          <p:cNvPr id="4" name="object 5">
            <a:extLst>
              <a:ext uri="{FF2B5EF4-FFF2-40B4-BE49-F238E27FC236}">
                <a16:creationId xmlns:a16="http://schemas.microsoft.com/office/drawing/2014/main" id="{4F727EDA-FEFD-C8C3-88B8-1F14A4D94C1F}"/>
              </a:ext>
            </a:extLst>
          </p:cNvPr>
          <p:cNvPicPr/>
          <p:nvPr/>
        </p:nvPicPr>
        <p:blipFill>
          <a:blip r:embed="rId3" cstate="print"/>
          <a:stretch>
            <a:fillRect/>
          </a:stretch>
        </p:blipFill>
        <p:spPr>
          <a:xfrm>
            <a:off x="5610942" y="2720416"/>
            <a:ext cx="6031339" cy="3560806"/>
          </a:xfrm>
          <a:prstGeom prst="rect">
            <a:avLst/>
          </a:prstGeom>
        </p:spPr>
      </p:pic>
    </p:spTree>
    <p:extLst>
      <p:ext uri="{BB962C8B-B14F-4D97-AF65-F5344CB8AC3E}">
        <p14:creationId xmlns:p14="http://schemas.microsoft.com/office/powerpoint/2010/main" val="3101456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middleware</a:t>
            </a:r>
            <a:endParaRPr lang="en-ES" dirty="0"/>
          </a:p>
        </p:txBody>
      </p:sp>
      <p:pic>
        <p:nvPicPr>
          <p:cNvPr id="8" name="Marcador de posición de imagen 7" descr="Mujer joven en una cafetería">
            <a:extLst>
              <a:ext uri="{FF2B5EF4-FFF2-40B4-BE49-F238E27FC236}">
                <a16:creationId xmlns:a16="http://schemas.microsoft.com/office/drawing/2014/main" id="{84027431-EAC8-DF2E-8033-BD85EDA86B7A}"/>
              </a:ext>
            </a:extLst>
          </p:cNvPr>
          <p:cNvPicPr>
            <a:picLocks noGrp="1" noChangeAspect="1"/>
          </p:cNvPicPr>
          <p:nvPr>
            <p:ph type="pic" sz="quarter" idx="15"/>
          </p:nvPr>
        </p:nvPicPr>
        <p:blipFill>
          <a:blip r:embed="rId2"/>
          <a:srcRect l="14906" r="14906"/>
          <a:stretch>
            <a:fillRect/>
          </a:stretch>
        </p:blipFill>
        <p:spPr/>
      </p:pic>
    </p:spTree>
    <p:extLst>
      <p:ext uri="{BB962C8B-B14F-4D97-AF65-F5344CB8AC3E}">
        <p14:creationId xmlns:p14="http://schemas.microsoft.com/office/powerpoint/2010/main" val="316881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r>
              <a:rPr lang="en-US" dirty="0"/>
              <a:t> de </a:t>
            </a:r>
            <a:r>
              <a:rPr lang="en-US" dirty="0" err="1"/>
              <a:t>arranque</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838893"/>
            <a:ext cx="5040313" cy="334076"/>
          </a:xfrm>
        </p:spPr>
        <p:txBody>
          <a:bodyPr/>
          <a:lstStyle/>
          <a:p>
            <a:r>
              <a:rPr lang="en-US" dirty="0" err="1"/>
              <a:t>launchSettings.json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n-US" sz="2400" dirty="0" err="1"/>
              <a:t>Fichero</a:t>
            </a:r>
            <a:r>
              <a:rPr lang="en-US" sz="2400" dirty="0"/>
              <a:t> de </a:t>
            </a:r>
            <a:r>
              <a:rPr lang="en-US" sz="2400" dirty="0" err="1"/>
              <a:t>configuración</a:t>
            </a:r>
            <a:r>
              <a:rPr lang="en-US" sz="2400" dirty="0"/>
              <a:t> de la </a:t>
            </a:r>
            <a:r>
              <a:rPr lang="en-US" sz="2400" dirty="0" err="1"/>
              <a:t>ejecución</a:t>
            </a:r>
            <a:r>
              <a:rPr lang="en-US" sz="2400" dirty="0"/>
              <a:t> </a:t>
            </a:r>
            <a:r>
              <a:rPr lang="en-US" sz="2400" dirty="0" err="1"/>
              <a:t>desde</a:t>
            </a:r>
            <a:r>
              <a:rPr lang="en-US" sz="2400" dirty="0"/>
              <a:t> Visual Studio</a:t>
            </a:r>
          </a:p>
          <a:p>
            <a:r>
              <a:rPr lang="en-US" sz="2400" dirty="0" err="1"/>
              <a:t>Posibilidad</a:t>
            </a:r>
            <a:r>
              <a:rPr lang="en-US" sz="2400" dirty="0"/>
              <a:t> de </a:t>
            </a:r>
            <a:r>
              <a:rPr lang="en-US" sz="2400" dirty="0" err="1"/>
              <a:t>crear</a:t>
            </a:r>
            <a:r>
              <a:rPr lang="en-US" sz="2400" dirty="0"/>
              <a:t> </a:t>
            </a:r>
            <a:r>
              <a:rPr lang="en-US" sz="2400" dirty="0" err="1"/>
              <a:t>múltiples</a:t>
            </a:r>
            <a:r>
              <a:rPr lang="en-US" sz="2400" dirty="0"/>
              <a:t> </a:t>
            </a:r>
            <a:r>
              <a:rPr lang="en-US" sz="2400" dirty="0" err="1"/>
              <a:t>perfiles</a:t>
            </a:r>
            <a:endParaRPr lang="en-US" sz="2400" dirty="0"/>
          </a:p>
          <a:p>
            <a:r>
              <a:rPr lang="en-US" sz="2400" dirty="0" err="1"/>
              <a:t>Configuración</a:t>
            </a:r>
            <a:r>
              <a:rPr lang="en-US" sz="2400" dirty="0"/>
              <a:t> de </a:t>
            </a:r>
            <a:r>
              <a:rPr lang="en-US" sz="2400" dirty="0" err="1"/>
              <a:t>puertos</a:t>
            </a:r>
            <a:endParaRPr lang="en-US" sz="2400" dirty="0"/>
          </a:p>
          <a:p>
            <a:r>
              <a:rPr lang="en-US" sz="2400" dirty="0"/>
              <a:t>Variables de </a:t>
            </a:r>
            <a:r>
              <a:rPr lang="en-US" sz="2400" dirty="0" err="1"/>
              <a:t>entorno</a:t>
            </a:r>
            <a:endParaRPr lang="en-US" sz="2400" dirty="0"/>
          </a:p>
          <a:p>
            <a:endParaRPr lang="en-ES" dirty="0"/>
          </a:p>
        </p:txBody>
      </p:sp>
      <p:pic>
        <p:nvPicPr>
          <p:cNvPr id="2" name="object 4">
            <a:extLst>
              <a:ext uri="{FF2B5EF4-FFF2-40B4-BE49-F238E27FC236}">
                <a16:creationId xmlns:a16="http://schemas.microsoft.com/office/drawing/2014/main" id="{72B64F1D-298E-48E8-663A-4E103B7C62F8}"/>
              </a:ext>
            </a:extLst>
          </p:cNvPr>
          <p:cNvPicPr>
            <a:picLocks noGrp="1"/>
          </p:cNvPicPr>
          <p:nvPr>
            <p:ph type="pic" sz="quarter" idx="15"/>
          </p:nvPr>
        </p:nvPicPr>
        <p:blipFill>
          <a:blip r:embed="rId2" cstate="print"/>
          <a:stretch>
            <a:fillRect/>
          </a:stretch>
        </p:blipFill>
        <p:spPr>
          <a:xfrm>
            <a:off x="6240464" y="1506375"/>
            <a:ext cx="5276850" cy="4591050"/>
          </a:xfrm>
          <a:prstGeom prst="rect">
            <a:avLst/>
          </a:prstGeom>
        </p:spPr>
      </p:pic>
    </p:spTree>
    <p:extLst>
      <p:ext uri="{BB962C8B-B14F-4D97-AF65-F5344CB8AC3E}">
        <p14:creationId xmlns:p14="http://schemas.microsoft.com/office/powerpoint/2010/main" val="199229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266170"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appsettings.json</a:t>
            </a:r>
            <a:endParaRPr lang="en-US" sz="1800" dirty="0"/>
          </a:p>
          <a:p>
            <a:pPr lvl="1"/>
            <a:r>
              <a:rPr lang="en-US" sz="1800" dirty="0" err="1"/>
              <a:t>appsettings</a:t>
            </a:r>
            <a:r>
              <a:rPr lang="en-US" sz="1800" dirty="0"/>
              <a:t>.{Environment}.</a:t>
            </a:r>
            <a:r>
              <a:rPr lang="en-US" sz="1800" dirty="0" err="1"/>
              <a:t>json</a:t>
            </a:r>
            <a:endParaRPr lang="en-US" sz="1800" dirty="0"/>
          </a:p>
          <a:p>
            <a:pPr lvl="1"/>
            <a:r>
              <a:rPr lang="en-US" sz="1800" dirty="0" err="1"/>
              <a:t>Secretos</a:t>
            </a:r>
            <a:r>
              <a:rPr lang="en-US" sz="1800" dirty="0"/>
              <a:t> de </a:t>
            </a:r>
            <a:r>
              <a:rPr lang="en-US" sz="1800" dirty="0" err="1"/>
              <a:t>usuario</a:t>
            </a:r>
            <a:endParaRPr lang="en-US" sz="1800" dirty="0"/>
          </a:p>
          <a:p>
            <a:pPr lvl="1"/>
            <a:r>
              <a:rPr lang="en-US" sz="1800" dirty="0"/>
              <a:t>Variables de </a:t>
            </a:r>
            <a:r>
              <a:rPr lang="en-US" sz="1800" dirty="0" err="1"/>
              <a:t>entorno</a:t>
            </a:r>
            <a:endParaRPr lang="en-US" sz="1800" dirty="0"/>
          </a:p>
          <a:p>
            <a:pPr lvl="1"/>
            <a:r>
              <a:rPr lang="en-US" sz="1800" dirty="0" err="1"/>
              <a:t>Argumentos</a:t>
            </a:r>
            <a:r>
              <a:rPr lang="en-US" sz="1800" dirty="0"/>
              <a:t> de </a:t>
            </a:r>
            <a:r>
              <a:rPr lang="en-US" sz="1800" dirty="0" err="1"/>
              <a:t>línea</a:t>
            </a:r>
            <a:r>
              <a:rPr lang="en-US" sz="1800" dirty="0"/>
              <a:t> de commandos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endParaRPr lang="en-US" sz="2000" dirty="0"/>
          </a:p>
          <a:p>
            <a:endParaRPr lang="en-ES" dirty="0"/>
          </a:p>
        </p:txBody>
      </p:sp>
      <p:pic>
        <p:nvPicPr>
          <p:cNvPr id="3" name="Imagen 2">
            <a:extLst>
              <a:ext uri="{FF2B5EF4-FFF2-40B4-BE49-F238E27FC236}">
                <a16:creationId xmlns:a16="http://schemas.microsoft.com/office/drawing/2014/main" id="{38B88FEA-1803-D1FC-8D8C-34668BE006F9}"/>
              </a:ext>
            </a:extLst>
          </p:cNvPr>
          <p:cNvPicPr>
            <a:picLocks noChangeAspect="1"/>
          </p:cNvPicPr>
          <p:nvPr/>
        </p:nvPicPr>
        <p:blipFill>
          <a:blip r:embed="rId2"/>
          <a:stretch>
            <a:fillRect/>
          </a:stretch>
        </p:blipFill>
        <p:spPr>
          <a:xfrm>
            <a:off x="6240464" y="3058583"/>
            <a:ext cx="5544324" cy="2962688"/>
          </a:xfrm>
          <a:prstGeom prst="rect">
            <a:avLst/>
          </a:prstGeom>
        </p:spPr>
      </p:pic>
    </p:spTree>
    <p:extLst>
      <p:ext uri="{BB962C8B-B14F-4D97-AF65-F5344CB8AC3E}">
        <p14:creationId xmlns:p14="http://schemas.microsoft.com/office/powerpoint/2010/main" val="4099166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appsettings.json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8520384" cy="3114993"/>
          </a:xfrm>
        </p:spPr>
        <p:txBody>
          <a:bodyPr/>
          <a:lstStyle/>
          <a:p>
            <a:r>
              <a:rPr lang="en-US" sz="2400" dirty="0" err="1"/>
              <a:t>Fichero</a:t>
            </a:r>
            <a:r>
              <a:rPr lang="en-US" sz="2400" dirty="0"/>
              <a:t> de </a:t>
            </a:r>
            <a:r>
              <a:rPr lang="en-US" sz="2400" dirty="0" err="1"/>
              <a:t>configuracion</a:t>
            </a:r>
            <a:r>
              <a:rPr lang="en-US" sz="2400" dirty="0"/>
              <a:t> de variables de la </a:t>
            </a:r>
            <a:r>
              <a:rPr lang="en-US" sz="2400" dirty="0" err="1"/>
              <a:t>aplicación</a:t>
            </a:r>
            <a:endParaRPr lang="en-US" sz="2400" dirty="0"/>
          </a:p>
          <a:p>
            <a:r>
              <a:rPr lang="en-US" sz="2400" dirty="0"/>
              <a:t>Se </a:t>
            </a:r>
            <a:r>
              <a:rPr lang="en-US" sz="2400" dirty="0" err="1"/>
              <a:t>pueden</a:t>
            </a:r>
            <a:r>
              <a:rPr lang="en-US" sz="2400" dirty="0"/>
              <a:t> </a:t>
            </a:r>
            <a:r>
              <a:rPr lang="en-US" sz="2400" dirty="0" err="1"/>
              <a:t>añadir</a:t>
            </a:r>
            <a:r>
              <a:rPr lang="en-US" sz="2400" dirty="0"/>
              <a:t> </a:t>
            </a:r>
            <a:r>
              <a:rPr lang="en-US" sz="2400" dirty="0" err="1"/>
              <a:t>varios</a:t>
            </a:r>
            <a:r>
              <a:rPr lang="en-US" sz="2400" dirty="0"/>
              <a:t> </a:t>
            </a:r>
            <a:r>
              <a:rPr lang="en-US" sz="2400" dirty="0" err="1"/>
              <a:t>ficheros</a:t>
            </a:r>
            <a:r>
              <a:rPr lang="en-US" sz="2400" dirty="0"/>
              <a:t> </a:t>
            </a:r>
            <a:r>
              <a:rPr lang="en-US" sz="2400" dirty="0" err="1"/>
              <a:t>simultáneamente</a:t>
            </a:r>
            <a:endParaRPr lang="en-US" sz="2400" dirty="0"/>
          </a:p>
          <a:p>
            <a:r>
              <a:rPr lang="en-US" sz="2400" dirty="0" err="1"/>
              <a:t>Práctica</a:t>
            </a:r>
            <a:r>
              <a:rPr lang="en-US" sz="2400" dirty="0"/>
              <a:t> habitual, </a:t>
            </a:r>
            <a:r>
              <a:rPr lang="en-US" sz="2400" dirty="0" err="1"/>
              <a:t>sobreescribir</a:t>
            </a:r>
            <a:r>
              <a:rPr lang="en-US" sz="2400" dirty="0"/>
              <a:t> con un </a:t>
            </a:r>
            <a:r>
              <a:rPr lang="en-US" sz="2400" dirty="0" err="1"/>
              <a:t>fichero</a:t>
            </a:r>
            <a:r>
              <a:rPr lang="en-US" sz="2400" dirty="0"/>
              <a:t> para </a:t>
            </a:r>
            <a:r>
              <a:rPr lang="en-US" sz="2400" dirty="0" err="1"/>
              <a:t>cada</a:t>
            </a:r>
            <a:r>
              <a:rPr lang="en-US" sz="2400" dirty="0"/>
              <a:t> </a:t>
            </a:r>
            <a:r>
              <a:rPr lang="en-US" sz="2400" dirty="0" err="1"/>
              <a:t>entorno</a:t>
            </a:r>
            <a:endParaRPr lang="en-US" sz="2400" dirty="0"/>
          </a:p>
          <a:p>
            <a:endParaRPr lang="en-ES" dirty="0"/>
          </a:p>
        </p:txBody>
      </p:sp>
      <p:pic>
        <p:nvPicPr>
          <p:cNvPr id="3" name="Imagen 2">
            <a:extLst>
              <a:ext uri="{FF2B5EF4-FFF2-40B4-BE49-F238E27FC236}">
                <a16:creationId xmlns:a16="http://schemas.microsoft.com/office/drawing/2014/main" id="{313AE119-32DB-1B78-0AAE-27EF1805A65A}"/>
              </a:ext>
            </a:extLst>
          </p:cNvPr>
          <p:cNvPicPr>
            <a:picLocks noChangeAspect="1"/>
          </p:cNvPicPr>
          <p:nvPr/>
        </p:nvPicPr>
        <p:blipFill>
          <a:blip r:embed="rId2"/>
          <a:stretch>
            <a:fillRect/>
          </a:stretch>
        </p:blipFill>
        <p:spPr>
          <a:xfrm>
            <a:off x="910695" y="4850357"/>
            <a:ext cx="8926171" cy="400106"/>
          </a:xfrm>
          <a:prstGeom prst="rect">
            <a:avLst/>
          </a:prstGeom>
        </p:spPr>
      </p:pic>
    </p:spTree>
    <p:extLst>
      <p:ext uri="{BB962C8B-B14F-4D97-AF65-F5344CB8AC3E}">
        <p14:creationId xmlns:p14="http://schemas.microsoft.com/office/powerpoint/2010/main" val="47722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a:xfrm>
            <a:off x="7086600" y="2753468"/>
            <a:ext cx="4259424" cy="659327"/>
          </a:xfrm>
        </p:spPr>
        <p:txBody>
          <a:bodyPr/>
          <a:lstStyle/>
          <a:p>
            <a:pPr>
              <a:lnSpc>
                <a:spcPct val="150000"/>
              </a:lnSpc>
            </a:pPr>
            <a:r>
              <a:rPr lang="es-ES" dirty="0"/>
              <a:t>Introducción a .NET</a:t>
            </a:r>
          </a:p>
          <a:p>
            <a:pPr>
              <a:lnSpc>
                <a:spcPct val="150000"/>
              </a:lnSpc>
            </a:pPr>
            <a:r>
              <a:rPr lang="es-ES" dirty="0"/>
              <a:t>Fundamentos y características nuevas de C#</a:t>
            </a:r>
          </a:p>
          <a:p>
            <a:pPr>
              <a:lnSpc>
                <a:spcPct val="150000"/>
              </a:lnSpc>
            </a:pPr>
            <a:endParaRPr lang="es-ES" dirty="0"/>
          </a:p>
          <a:p>
            <a:endParaRPr lang="es-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a:t>Lunes</a:t>
            </a:r>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a:xfrm>
            <a:off x="5750171" y="3663979"/>
            <a:ext cx="1079500" cy="296256"/>
          </a:xfrm>
        </p:spPr>
        <p:txBody>
          <a:bodyPr/>
          <a:lstStyle/>
          <a:p>
            <a:r>
              <a:rPr lang="es-ES"/>
              <a:t>Martes</a:t>
            </a:r>
          </a:p>
        </p:txBody>
      </p:sp>
      <p:sp>
        <p:nvSpPr>
          <p:cNvPr id="25" name="Text Placeholder 24">
            <a:extLst>
              <a:ext uri="{FF2B5EF4-FFF2-40B4-BE49-F238E27FC236}">
                <a16:creationId xmlns:a16="http://schemas.microsoft.com/office/drawing/2014/main" id="{467B5BDB-80A2-8744-A653-00B6E39E351A}"/>
              </a:ext>
            </a:extLst>
          </p:cNvPr>
          <p:cNvSpPr>
            <a:spLocks noGrp="1"/>
          </p:cNvSpPr>
          <p:nvPr>
            <p:ph type="body" sz="quarter" idx="22"/>
          </p:nvPr>
        </p:nvSpPr>
        <p:spPr>
          <a:xfrm>
            <a:off x="5750171" y="4430192"/>
            <a:ext cx="1079500" cy="296256"/>
          </a:xfrm>
        </p:spPr>
        <p:txBody>
          <a:bodyPr/>
          <a:lstStyle/>
          <a:p>
            <a:r>
              <a:rPr lang="es-ES"/>
              <a:t>Miércoles</a:t>
            </a:r>
          </a:p>
        </p:txBody>
      </p:sp>
      <p:sp>
        <p:nvSpPr>
          <p:cNvPr id="28" name="Text Placeholder 27">
            <a:extLst>
              <a:ext uri="{FF2B5EF4-FFF2-40B4-BE49-F238E27FC236}">
                <a16:creationId xmlns:a16="http://schemas.microsoft.com/office/drawing/2014/main" id="{6052D8DA-F6FD-F743-911F-FC5520A4031C}"/>
              </a:ext>
            </a:extLst>
          </p:cNvPr>
          <p:cNvSpPr>
            <a:spLocks noGrp="1"/>
          </p:cNvSpPr>
          <p:nvPr>
            <p:ph type="body" sz="quarter" idx="25"/>
          </p:nvPr>
        </p:nvSpPr>
        <p:spPr>
          <a:xfrm>
            <a:off x="5750171" y="5195844"/>
            <a:ext cx="1079500" cy="296256"/>
          </a:xfrm>
        </p:spPr>
        <p:txBody>
          <a:bodyPr/>
          <a:lstStyle/>
          <a:p>
            <a:r>
              <a:rPr lang="es-ES"/>
              <a:t>Jueves</a:t>
            </a:r>
          </a:p>
        </p:txBody>
      </p:sp>
      <p:sp>
        <p:nvSpPr>
          <p:cNvPr id="2" name="Text Placeholder 27">
            <a:extLst>
              <a:ext uri="{FF2B5EF4-FFF2-40B4-BE49-F238E27FC236}">
                <a16:creationId xmlns:a16="http://schemas.microsoft.com/office/drawing/2014/main" id="{5602214E-EC53-9835-1251-6549898D1C9B}"/>
              </a:ext>
            </a:extLst>
          </p:cNvPr>
          <p:cNvSpPr txBox="1">
            <a:spLocks/>
          </p:cNvSpPr>
          <p:nvPr/>
        </p:nvSpPr>
        <p:spPr>
          <a:xfrm>
            <a:off x="5750171" y="5962137"/>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Viernes</a:t>
            </a:r>
          </a:p>
        </p:txBody>
      </p:sp>
      <p:sp>
        <p:nvSpPr>
          <p:cNvPr id="3" name="Text Placeholder 16">
            <a:extLst>
              <a:ext uri="{FF2B5EF4-FFF2-40B4-BE49-F238E27FC236}">
                <a16:creationId xmlns:a16="http://schemas.microsoft.com/office/drawing/2014/main" id="{C698841C-0267-2C5D-20A1-421F3A502F39}"/>
              </a:ext>
            </a:extLst>
          </p:cNvPr>
          <p:cNvSpPr txBox="1">
            <a:spLocks/>
          </p:cNvSpPr>
          <p:nvPr/>
        </p:nvSpPr>
        <p:spPr>
          <a:xfrm>
            <a:off x="7085158" y="3524094"/>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Introducción a HTTP API REST</a:t>
            </a:r>
          </a:p>
          <a:p>
            <a:endParaRPr lang="es-ES" dirty="0"/>
          </a:p>
        </p:txBody>
      </p:sp>
      <p:sp>
        <p:nvSpPr>
          <p:cNvPr id="4" name="Text Placeholder 16">
            <a:extLst>
              <a:ext uri="{FF2B5EF4-FFF2-40B4-BE49-F238E27FC236}">
                <a16:creationId xmlns:a16="http://schemas.microsoft.com/office/drawing/2014/main" id="{74A33A53-900F-2534-619E-356E9C1B6F75}"/>
              </a:ext>
            </a:extLst>
          </p:cNvPr>
          <p:cNvSpPr txBox="1">
            <a:spLocks/>
          </p:cNvSpPr>
          <p:nvPr/>
        </p:nvSpPr>
        <p:spPr>
          <a:xfrm>
            <a:off x="7085158" y="4294720"/>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Fundamentos de ASP.NET Core y ASP.NET Core MVC</a:t>
            </a:r>
          </a:p>
        </p:txBody>
      </p:sp>
      <p:sp>
        <p:nvSpPr>
          <p:cNvPr id="5" name="Text Placeholder 16">
            <a:extLst>
              <a:ext uri="{FF2B5EF4-FFF2-40B4-BE49-F238E27FC236}">
                <a16:creationId xmlns:a16="http://schemas.microsoft.com/office/drawing/2014/main" id="{EEBFC338-9DA7-FCF2-3D55-513CB327A995}"/>
              </a:ext>
            </a:extLst>
          </p:cNvPr>
          <p:cNvSpPr txBox="1">
            <a:spLocks/>
          </p:cNvSpPr>
          <p:nvPr/>
        </p:nvSpPr>
        <p:spPr>
          <a:xfrm>
            <a:off x="7085158" y="5065346"/>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Acceso a datos con EF Core y </a:t>
            </a:r>
            <a:r>
              <a:rPr lang="es-ES" dirty="0" err="1"/>
              <a:t>Dapper</a:t>
            </a:r>
            <a:endParaRPr lang="es-ES" dirty="0"/>
          </a:p>
        </p:txBody>
      </p:sp>
      <p:sp>
        <p:nvSpPr>
          <p:cNvPr id="6" name="Text Placeholder 16">
            <a:extLst>
              <a:ext uri="{FF2B5EF4-FFF2-40B4-BE49-F238E27FC236}">
                <a16:creationId xmlns:a16="http://schemas.microsoft.com/office/drawing/2014/main" id="{6822B1DB-C612-C687-D9A9-8B582CDD1CCB}"/>
              </a:ext>
            </a:extLst>
          </p:cNvPr>
          <p:cNvSpPr txBox="1">
            <a:spLocks/>
          </p:cNvSpPr>
          <p:nvPr/>
        </p:nvSpPr>
        <p:spPr>
          <a:xfrm>
            <a:off x="7085158" y="5835972"/>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Pruebas unitarias y de integración</a:t>
            </a:r>
          </a:p>
        </p:txBody>
      </p:sp>
    </p:spTree>
    <p:extLst>
      <p:ext uri="{BB962C8B-B14F-4D97-AF65-F5344CB8AC3E}">
        <p14:creationId xmlns:p14="http://schemas.microsoft.com/office/powerpoint/2010/main" val="2465791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User Secrets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almacenar</a:t>
            </a:r>
            <a:r>
              <a:rPr lang="en-US" sz="2000" dirty="0"/>
              <a:t> </a:t>
            </a:r>
            <a:r>
              <a:rPr lang="en-US" sz="2000" dirty="0" err="1"/>
              <a:t>valores</a:t>
            </a:r>
            <a:r>
              <a:rPr lang="en-US" sz="2000" dirty="0"/>
              <a:t> </a:t>
            </a:r>
            <a:r>
              <a:rPr lang="en-US" sz="2000" dirty="0" err="1"/>
              <a:t>secretos</a:t>
            </a:r>
            <a:r>
              <a:rPr lang="en-US" sz="2000" dirty="0"/>
              <a:t> que no se </a:t>
            </a:r>
            <a:r>
              <a:rPr lang="en-US" sz="2000" dirty="0" err="1"/>
              <a:t>deben</a:t>
            </a:r>
            <a:r>
              <a:rPr lang="en-US" sz="2000" dirty="0"/>
              <a:t> </a:t>
            </a:r>
            <a:r>
              <a:rPr lang="en-US" sz="2000" dirty="0" err="1"/>
              <a:t>guardar</a:t>
            </a:r>
            <a:r>
              <a:rPr lang="en-US" sz="2000" dirty="0"/>
              <a:t> </a:t>
            </a:r>
            <a:r>
              <a:rPr lang="en-US" sz="2000" dirty="0" err="1"/>
              <a:t>en</a:t>
            </a:r>
            <a:r>
              <a:rPr lang="en-US" sz="2000" dirty="0"/>
              <a:t> un </a:t>
            </a:r>
            <a:r>
              <a:rPr lang="en-US" sz="2000" dirty="0" err="1"/>
              <a:t>repositorio</a:t>
            </a:r>
            <a:r>
              <a:rPr lang="en-US" sz="2000" dirty="0"/>
              <a:t> de </a:t>
            </a:r>
            <a:r>
              <a:rPr lang="en-US" sz="2000" dirty="0" err="1"/>
              <a:t>código</a:t>
            </a:r>
            <a:endParaRPr lang="en-US" sz="2000" dirty="0"/>
          </a:p>
          <a:p>
            <a:r>
              <a:rPr lang="en-US" sz="2000" dirty="0"/>
              <a:t>Solo se </a:t>
            </a:r>
            <a:r>
              <a:rPr lang="en-US" sz="2000" dirty="0" err="1"/>
              <a:t>usa</a:t>
            </a:r>
            <a:r>
              <a:rPr lang="en-US" sz="2000" dirty="0"/>
              <a:t> </a:t>
            </a:r>
            <a:r>
              <a:rPr lang="en-US" sz="2000" dirty="0" err="1"/>
              <a:t>en</a:t>
            </a:r>
            <a:r>
              <a:rPr lang="en-US" sz="2000" dirty="0"/>
              <a:t> </a:t>
            </a:r>
            <a:r>
              <a:rPr lang="en-US" sz="2000" dirty="0" err="1"/>
              <a:t>entorno</a:t>
            </a:r>
            <a:r>
              <a:rPr lang="en-US" sz="2000" dirty="0"/>
              <a:t> local de </a:t>
            </a:r>
            <a:r>
              <a:rPr lang="en-US" sz="2000" dirty="0" err="1"/>
              <a:t>desarrollo</a:t>
            </a:r>
            <a:endParaRPr lang="en-US" sz="2000" dirty="0"/>
          </a:p>
          <a:p>
            <a:r>
              <a:rPr lang="en-US" sz="2000" dirty="0" err="1"/>
              <a:t>Desde</a:t>
            </a:r>
            <a:r>
              <a:rPr lang="en-US" sz="2000" dirty="0"/>
              <a:t> Visual Studio, con la </a:t>
            </a:r>
            <a:r>
              <a:rPr lang="en-US" sz="2000" dirty="0" err="1"/>
              <a:t>opción</a:t>
            </a:r>
            <a:r>
              <a:rPr lang="en-US" sz="2000" dirty="0"/>
              <a:t> Manage User Secrets</a:t>
            </a:r>
          </a:p>
          <a:p>
            <a:r>
              <a:rPr lang="en-US" sz="2000" dirty="0" err="1"/>
              <a:t>Desde</a:t>
            </a:r>
            <a:r>
              <a:rPr lang="en-US" sz="2000" dirty="0"/>
              <a:t> </a:t>
            </a:r>
            <a:r>
              <a:rPr lang="en-US" sz="2000" dirty="0" err="1"/>
              <a:t>comandos</a:t>
            </a:r>
            <a:r>
              <a:rPr lang="en-US" sz="2000" dirty="0"/>
              <a:t>, con dotnet user-secrets</a:t>
            </a:r>
            <a:endParaRPr lang="en-ES" sz="2000" dirty="0"/>
          </a:p>
        </p:txBody>
      </p:sp>
      <p:pic>
        <p:nvPicPr>
          <p:cNvPr id="2" name="object 6">
            <a:extLst>
              <a:ext uri="{FF2B5EF4-FFF2-40B4-BE49-F238E27FC236}">
                <a16:creationId xmlns:a16="http://schemas.microsoft.com/office/drawing/2014/main" id="{ED630E91-FDE2-0FBA-FB78-D3703CC4CEE0}"/>
              </a:ext>
            </a:extLst>
          </p:cNvPr>
          <p:cNvPicPr/>
          <p:nvPr/>
        </p:nvPicPr>
        <p:blipFill>
          <a:blip r:embed="rId2" cstate="print"/>
          <a:stretch>
            <a:fillRect/>
          </a:stretch>
        </p:blipFill>
        <p:spPr>
          <a:xfrm>
            <a:off x="8345124" y="422285"/>
            <a:ext cx="2789049" cy="5120294"/>
          </a:xfrm>
          <a:prstGeom prst="rect">
            <a:avLst/>
          </a:prstGeom>
        </p:spPr>
      </p:pic>
      <p:pic>
        <p:nvPicPr>
          <p:cNvPr id="5" name="Imagen 4">
            <a:extLst>
              <a:ext uri="{FF2B5EF4-FFF2-40B4-BE49-F238E27FC236}">
                <a16:creationId xmlns:a16="http://schemas.microsoft.com/office/drawing/2014/main" id="{C9F64A8D-5934-F9CA-623B-773700BC3C18}"/>
              </a:ext>
            </a:extLst>
          </p:cNvPr>
          <p:cNvPicPr>
            <a:picLocks noChangeAspect="1"/>
          </p:cNvPicPr>
          <p:nvPr/>
        </p:nvPicPr>
        <p:blipFill>
          <a:blip r:embed="rId3"/>
          <a:stretch>
            <a:fillRect/>
          </a:stretch>
        </p:blipFill>
        <p:spPr>
          <a:xfrm>
            <a:off x="910695" y="5843215"/>
            <a:ext cx="9059539" cy="571580"/>
          </a:xfrm>
          <a:prstGeom prst="rect">
            <a:avLst/>
          </a:prstGeom>
        </p:spPr>
      </p:pic>
    </p:spTree>
    <p:extLst>
      <p:ext uri="{BB962C8B-B14F-4D97-AF65-F5344CB8AC3E}">
        <p14:creationId xmlns:p14="http://schemas.microsoft.com/office/powerpoint/2010/main" val="4104916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Variables de </a:t>
            </a:r>
            <a:r>
              <a:rPr lang="en-US" dirty="0" err="1"/>
              <a:t>entorno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modificar</a:t>
            </a:r>
            <a:r>
              <a:rPr lang="en-US" sz="2000" dirty="0"/>
              <a:t> </a:t>
            </a:r>
            <a:r>
              <a:rPr lang="en-US" sz="2000" dirty="0" err="1"/>
              <a:t>el</a:t>
            </a:r>
            <a:r>
              <a:rPr lang="en-US" sz="2000" dirty="0"/>
              <a:t> </a:t>
            </a:r>
            <a:r>
              <a:rPr lang="en-US" sz="2000" dirty="0" err="1"/>
              <a:t>comportamiento</a:t>
            </a:r>
            <a:r>
              <a:rPr lang="en-US" sz="2000" dirty="0"/>
              <a:t> de la </a:t>
            </a:r>
            <a:r>
              <a:rPr lang="en-US" sz="2000" dirty="0" err="1"/>
              <a:t>aplicación</a:t>
            </a:r>
            <a:r>
              <a:rPr lang="en-US" sz="2000" dirty="0"/>
              <a:t> para </a:t>
            </a:r>
            <a:r>
              <a:rPr lang="en-US" sz="2000" dirty="0" err="1"/>
              <a:t>cada</a:t>
            </a:r>
            <a:r>
              <a:rPr lang="en-US" sz="2000" dirty="0"/>
              <a:t> </a:t>
            </a:r>
            <a:r>
              <a:rPr lang="en-US" sz="2000" dirty="0" err="1"/>
              <a:t>entorno</a:t>
            </a:r>
            <a:endParaRPr lang="en-US" sz="2000" dirty="0"/>
          </a:p>
          <a:p>
            <a:r>
              <a:rPr lang="en-US" sz="2000" dirty="0" err="1"/>
              <a:t>En</a:t>
            </a:r>
            <a:r>
              <a:rPr lang="en-US" sz="2000" dirty="0"/>
              <a:t> </a:t>
            </a:r>
            <a:r>
              <a:rPr lang="en-US" sz="2000" dirty="0" err="1"/>
              <a:t>entorno</a:t>
            </a:r>
            <a:r>
              <a:rPr lang="en-US" sz="2000" dirty="0"/>
              <a:t> de Desarrollo local se </a:t>
            </a:r>
            <a:r>
              <a:rPr lang="en-US" sz="2000" dirty="0" err="1"/>
              <a:t>pueden</a:t>
            </a:r>
            <a:r>
              <a:rPr lang="en-US" sz="2000" dirty="0"/>
              <a:t> </a:t>
            </a:r>
            <a:r>
              <a:rPr lang="en-US" sz="2000" dirty="0" err="1"/>
              <a:t>establecer</a:t>
            </a:r>
            <a:r>
              <a:rPr lang="en-US" sz="2000" dirty="0"/>
              <a:t> </a:t>
            </a:r>
            <a:r>
              <a:rPr lang="en-US" sz="2000" dirty="0" err="1"/>
              <a:t>en</a:t>
            </a:r>
            <a:r>
              <a:rPr lang="en-US" sz="2000" dirty="0"/>
              <a:t> </a:t>
            </a:r>
            <a:r>
              <a:rPr lang="en-US" sz="2000" dirty="0" err="1"/>
              <a:t>launchSettings.json</a:t>
            </a:r>
            <a:endParaRPr lang="en-US" sz="2000" dirty="0"/>
          </a:p>
          <a:p>
            <a:r>
              <a:rPr lang="en-US" sz="2000" dirty="0" err="1"/>
              <a:t>En</a:t>
            </a:r>
            <a:r>
              <a:rPr lang="en-US" sz="2000" dirty="0"/>
              <a:t> </a:t>
            </a:r>
            <a:r>
              <a:rPr lang="en-US" sz="2000" dirty="0" err="1"/>
              <a:t>entornos</a:t>
            </a:r>
            <a:r>
              <a:rPr lang="en-US" sz="2000" dirty="0"/>
              <a:t> </a:t>
            </a:r>
            <a:r>
              <a:rPr lang="en-US" sz="2000" dirty="0" err="1"/>
              <a:t>productivos</a:t>
            </a:r>
            <a:r>
              <a:rPr lang="en-US" sz="2000" dirty="0"/>
              <a:t> </a:t>
            </a:r>
            <a:r>
              <a:rPr lang="en-US" sz="2000" dirty="0" err="1"/>
              <a:t>dependen</a:t>
            </a:r>
            <a:r>
              <a:rPr lang="en-US" sz="2000" dirty="0"/>
              <a:t> del host</a:t>
            </a:r>
            <a:endParaRPr lang="en-ES" sz="2000" dirty="0"/>
          </a:p>
        </p:txBody>
      </p:sp>
      <p:pic>
        <p:nvPicPr>
          <p:cNvPr id="4" name="object 6">
            <a:extLst>
              <a:ext uri="{FF2B5EF4-FFF2-40B4-BE49-F238E27FC236}">
                <a16:creationId xmlns:a16="http://schemas.microsoft.com/office/drawing/2014/main" id="{B1FB2D7A-E09D-3C99-85A3-E992100BAF47}"/>
              </a:ext>
            </a:extLst>
          </p:cNvPr>
          <p:cNvPicPr/>
          <p:nvPr/>
        </p:nvPicPr>
        <p:blipFill>
          <a:blip r:embed="rId2" cstate="print"/>
          <a:stretch>
            <a:fillRect/>
          </a:stretch>
        </p:blipFill>
        <p:spPr>
          <a:xfrm>
            <a:off x="7135935" y="918491"/>
            <a:ext cx="4613042" cy="4127881"/>
          </a:xfrm>
          <a:prstGeom prst="rect">
            <a:avLst/>
          </a:prstGeom>
        </p:spPr>
      </p:pic>
      <p:pic>
        <p:nvPicPr>
          <p:cNvPr id="10" name="Imagen 9">
            <a:extLst>
              <a:ext uri="{FF2B5EF4-FFF2-40B4-BE49-F238E27FC236}">
                <a16:creationId xmlns:a16="http://schemas.microsoft.com/office/drawing/2014/main" id="{08521218-A0B6-B09B-7509-9430D10F4CCB}"/>
              </a:ext>
            </a:extLst>
          </p:cNvPr>
          <p:cNvPicPr>
            <a:picLocks noChangeAspect="1"/>
          </p:cNvPicPr>
          <p:nvPr/>
        </p:nvPicPr>
        <p:blipFill>
          <a:blip r:embed="rId3"/>
          <a:stretch>
            <a:fillRect/>
          </a:stretch>
        </p:blipFill>
        <p:spPr>
          <a:xfrm>
            <a:off x="910695" y="5351625"/>
            <a:ext cx="9069066" cy="685896"/>
          </a:xfrm>
          <a:prstGeom prst="rect">
            <a:avLst/>
          </a:prstGeom>
        </p:spPr>
      </p:pic>
    </p:spTree>
    <p:extLst>
      <p:ext uri="{BB962C8B-B14F-4D97-AF65-F5344CB8AC3E}">
        <p14:creationId xmlns:p14="http://schemas.microsoft.com/office/powerpoint/2010/main" val="2294220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447045" cy="651610"/>
          </a:xfrm>
        </p:spPr>
        <p:txBody>
          <a:bodyPr/>
          <a:lstStyle/>
          <a:p>
            <a:r>
              <a:rPr lang="en-US" dirty="0" err="1"/>
              <a:t>Consumo</a:t>
            </a:r>
            <a:r>
              <a:rPr lang="en-US" dirty="0"/>
              <a:t> de variables de </a:t>
            </a:r>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10356440" cy="2369194"/>
          </a:xfrm>
        </p:spPr>
        <p:txBody>
          <a:bodyPr/>
          <a:lstStyle/>
          <a:p>
            <a:r>
              <a:rPr lang="en-US" sz="2000" dirty="0"/>
              <a:t>Las variables de </a:t>
            </a:r>
            <a:r>
              <a:rPr lang="en-US" sz="2000" dirty="0" err="1"/>
              <a:t>configuración</a:t>
            </a:r>
            <a:r>
              <a:rPr lang="en-US" sz="2000" dirty="0"/>
              <a:t> se </a:t>
            </a:r>
            <a:r>
              <a:rPr lang="en-US" sz="2000" dirty="0" err="1"/>
              <a:t>pueden</a:t>
            </a:r>
            <a:r>
              <a:rPr lang="en-US" sz="2000" dirty="0"/>
              <a:t> </a:t>
            </a:r>
            <a:r>
              <a:rPr lang="en-US" sz="2000" dirty="0" err="1"/>
              <a:t>consumir</a:t>
            </a:r>
            <a:r>
              <a:rPr lang="en-US" sz="2000" dirty="0"/>
              <a:t> </a:t>
            </a:r>
            <a:r>
              <a:rPr lang="en-US" sz="2000" dirty="0" err="1"/>
              <a:t>inyectando</a:t>
            </a:r>
            <a:r>
              <a:rPr lang="en-US" sz="2000" dirty="0"/>
              <a:t> </a:t>
            </a:r>
            <a:r>
              <a:rPr lang="en-US" sz="2000" dirty="0" err="1"/>
              <a:t>IConfiguration</a:t>
            </a:r>
            <a:endParaRPr lang="en-US" sz="2000" dirty="0"/>
          </a:p>
          <a:p>
            <a:endParaRPr lang="en-US" sz="2000" dirty="0"/>
          </a:p>
          <a:p>
            <a:endParaRPr lang="en-US" sz="2000" dirty="0"/>
          </a:p>
          <a:p>
            <a:r>
              <a:rPr lang="en-US" sz="2000" dirty="0" err="1"/>
              <a:t>Adicionalmente</a:t>
            </a:r>
            <a:r>
              <a:rPr lang="en-US" sz="2000" dirty="0"/>
              <a:t>, se </a:t>
            </a:r>
            <a:r>
              <a:rPr lang="en-US" sz="2000" dirty="0" err="1"/>
              <a:t>pueden</a:t>
            </a:r>
            <a:r>
              <a:rPr lang="en-US" sz="2000" dirty="0"/>
              <a:t> </a:t>
            </a:r>
            <a:r>
              <a:rPr lang="en-US" sz="2000" dirty="0" err="1"/>
              <a:t>configurar</a:t>
            </a:r>
            <a:r>
              <a:rPr lang="en-US" sz="2000" dirty="0"/>
              <a:t> </a:t>
            </a:r>
            <a:r>
              <a:rPr lang="en-US" sz="2000" dirty="0" err="1"/>
              <a:t>objetos</a:t>
            </a:r>
            <a:r>
              <a:rPr lang="en-US" sz="2000" dirty="0"/>
              <a:t> de settings para la </a:t>
            </a:r>
            <a:r>
              <a:rPr lang="en-US" sz="2000" dirty="0" err="1"/>
              <a:t>aplicación</a:t>
            </a:r>
            <a:endParaRPr lang="en-US" sz="2000" dirty="0"/>
          </a:p>
          <a:p>
            <a:pPr lvl="1"/>
            <a:r>
              <a:rPr lang="en-US" sz="1800" dirty="0"/>
              <a:t>Se </a:t>
            </a:r>
            <a:r>
              <a:rPr lang="en-US" sz="1800" dirty="0" err="1"/>
              <a:t>consumen</a:t>
            </a:r>
            <a:r>
              <a:rPr lang="en-US" sz="1800" dirty="0"/>
              <a:t> </a:t>
            </a:r>
            <a:r>
              <a:rPr lang="en-US" sz="1800" dirty="0" err="1"/>
              <a:t>inyectando</a:t>
            </a:r>
            <a:r>
              <a:rPr lang="en-US" sz="1800" dirty="0"/>
              <a:t> </a:t>
            </a:r>
            <a:r>
              <a:rPr lang="en-US" sz="1800" dirty="0" err="1"/>
              <a:t>IOptions</a:t>
            </a:r>
            <a:r>
              <a:rPr lang="en-US" sz="1800" dirty="0"/>
              <a:t>&lt;</a:t>
            </a:r>
            <a:r>
              <a:rPr lang="en-US" sz="1800" dirty="0" err="1"/>
              <a:t>TSettings</a:t>
            </a:r>
            <a:r>
              <a:rPr lang="en-US" sz="1800" dirty="0"/>
              <a:t>&gt;, o </a:t>
            </a:r>
            <a:r>
              <a:rPr lang="en-US" sz="1800" dirty="0" err="1"/>
              <a:t>IOptionsSnapshot</a:t>
            </a:r>
            <a:r>
              <a:rPr lang="en-US" sz="1800" dirty="0"/>
              <a:t>&lt;</a:t>
            </a:r>
            <a:r>
              <a:rPr lang="en-US" sz="1800" dirty="0" err="1"/>
              <a:t>TSettings</a:t>
            </a:r>
            <a:r>
              <a:rPr lang="en-US" sz="1800" dirty="0"/>
              <a:t>&gt; para </a:t>
            </a:r>
            <a:r>
              <a:rPr lang="en-US" sz="1800" dirty="0" err="1"/>
              <a:t>soportar</a:t>
            </a:r>
            <a:r>
              <a:rPr lang="en-US" sz="1800" dirty="0"/>
              <a:t> </a:t>
            </a:r>
            <a:r>
              <a:rPr lang="en-US" sz="1800" dirty="0" err="1"/>
              <a:t>cambios</a:t>
            </a:r>
            <a:r>
              <a:rPr lang="en-US" sz="1800" dirty="0"/>
              <a:t> </a:t>
            </a:r>
            <a:r>
              <a:rPr lang="en-US" sz="1800" dirty="0" err="1"/>
              <a:t>en</a:t>
            </a:r>
            <a:r>
              <a:rPr lang="en-US" sz="1800" dirty="0"/>
              <a:t> caliente</a:t>
            </a:r>
            <a:endParaRPr lang="en-ES" sz="1800" dirty="0"/>
          </a:p>
        </p:txBody>
      </p:sp>
      <p:pic>
        <p:nvPicPr>
          <p:cNvPr id="2" name="object 4">
            <a:extLst>
              <a:ext uri="{FF2B5EF4-FFF2-40B4-BE49-F238E27FC236}">
                <a16:creationId xmlns:a16="http://schemas.microsoft.com/office/drawing/2014/main" id="{A6E03280-BA93-05EE-E3F7-DF5682289FA0}"/>
              </a:ext>
            </a:extLst>
          </p:cNvPr>
          <p:cNvPicPr/>
          <p:nvPr/>
        </p:nvPicPr>
        <p:blipFill>
          <a:blip r:embed="rId2" cstate="print"/>
          <a:stretch>
            <a:fillRect/>
          </a:stretch>
        </p:blipFill>
        <p:spPr>
          <a:xfrm>
            <a:off x="1129342" y="5235460"/>
            <a:ext cx="5467803" cy="396299"/>
          </a:xfrm>
          <a:prstGeom prst="rect">
            <a:avLst/>
          </a:prstGeom>
        </p:spPr>
      </p:pic>
      <p:pic>
        <p:nvPicPr>
          <p:cNvPr id="3" name="object 5">
            <a:extLst>
              <a:ext uri="{FF2B5EF4-FFF2-40B4-BE49-F238E27FC236}">
                <a16:creationId xmlns:a16="http://schemas.microsoft.com/office/drawing/2014/main" id="{97F4A88C-F83A-8F01-D929-8146761C0767}"/>
              </a:ext>
            </a:extLst>
          </p:cNvPr>
          <p:cNvPicPr/>
          <p:nvPr/>
        </p:nvPicPr>
        <p:blipFill rotWithShape="1">
          <a:blip r:embed="rId3" cstate="print"/>
          <a:srcRect l="1407"/>
          <a:stretch/>
        </p:blipFill>
        <p:spPr>
          <a:xfrm>
            <a:off x="1129342" y="5542907"/>
            <a:ext cx="8455249" cy="539584"/>
          </a:xfrm>
          <a:prstGeom prst="rect">
            <a:avLst/>
          </a:prstGeom>
        </p:spPr>
      </p:pic>
      <p:pic>
        <p:nvPicPr>
          <p:cNvPr id="5" name="Imagen 4">
            <a:extLst>
              <a:ext uri="{FF2B5EF4-FFF2-40B4-BE49-F238E27FC236}">
                <a16:creationId xmlns:a16="http://schemas.microsoft.com/office/drawing/2014/main" id="{96E06F9E-4FFB-A883-C345-092073FA01D5}"/>
              </a:ext>
            </a:extLst>
          </p:cNvPr>
          <p:cNvPicPr>
            <a:picLocks noChangeAspect="1"/>
          </p:cNvPicPr>
          <p:nvPr/>
        </p:nvPicPr>
        <p:blipFill>
          <a:blip r:embed="rId4"/>
          <a:stretch>
            <a:fillRect/>
          </a:stretch>
        </p:blipFill>
        <p:spPr>
          <a:xfrm>
            <a:off x="1129342" y="3262565"/>
            <a:ext cx="5249155" cy="844934"/>
          </a:xfrm>
          <a:prstGeom prst="rect">
            <a:avLst/>
          </a:prstGeom>
        </p:spPr>
      </p:pic>
    </p:spTree>
    <p:extLst>
      <p:ext uri="{BB962C8B-B14F-4D97-AF65-F5344CB8AC3E}">
        <p14:creationId xmlns:p14="http://schemas.microsoft.com/office/powerpoint/2010/main" val="25260264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267378"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Consola</a:t>
            </a:r>
            <a:endParaRPr lang="en-US" sz="1800" dirty="0"/>
          </a:p>
          <a:p>
            <a:pPr lvl="1"/>
            <a:r>
              <a:rPr lang="en-US" sz="1800" dirty="0"/>
              <a:t>Debug</a:t>
            </a:r>
          </a:p>
          <a:p>
            <a:pPr lvl="1"/>
            <a:r>
              <a:rPr lang="en-US" sz="1800" dirty="0" err="1"/>
              <a:t>EventSource</a:t>
            </a:r>
            <a:r>
              <a:rPr lang="en-US" sz="1800" dirty="0"/>
              <a:t> (</a:t>
            </a:r>
            <a:r>
              <a:rPr lang="en-US" sz="1800" dirty="0" err="1"/>
              <a:t>depende</a:t>
            </a:r>
            <a:r>
              <a:rPr lang="en-US" sz="1800" dirty="0"/>
              <a:t> del OS)</a:t>
            </a:r>
          </a:p>
          <a:p>
            <a:pPr lvl="1"/>
            <a:r>
              <a:rPr lang="en-US" sz="1800" dirty="0" err="1"/>
              <a:t>EventLog</a:t>
            </a:r>
            <a:r>
              <a:rPr lang="en-US" sz="1800" dirty="0"/>
              <a:t> (solo windows)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r>
              <a:rPr lang="en-US" sz="1800" dirty="0" err="1"/>
              <a:t>Serilog</a:t>
            </a:r>
            <a:r>
              <a:rPr lang="en-US" sz="1800" dirty="0"/>
              <a:t> es </a:t>
            </a:r>
            <a:r>
              <a:rPr lang="en-US" sz="1800" dirty="0" err="1"/>
              <a:t>una</a:t>
            </a:r>
            <a:r>
              <a:rPr lang="en-US" sz="1800" dirty="0"/>
              <a:t> </a:t>
            </a:r>
            <a:r>
              <a:rPr lang="en-US" sz="1800" dirty="0" err="1"/>
              <a:t>librería</a:t>
            </a:r>
            <a:r>
              <a:rPr lang="en-US" sz="1800" dirty="0"/>
              <a:t> </a:t>
            </a:r>
            <a:r>
              <a:rPr lang="en-US" sz="1800" dirty="0" err="1"/>
              <a:t>muy</a:t>
            </a:r>
            <a:r>
              <a:rPr lang="en-US" sz="1800" dirty="0"/>
              <a:t> </a:t>
            </a:r>
            <a:r>
              <a:rPr lang="en-US" sz="1800" dirty="0" err="1"/>
              <a:t>empleada</a:t>
            </a:r>
            <a:endParaRPr lang="en-US" sz="1800" dirty="0"/>
          </a:p>
          <a:p>
            <a:endParaRPr lang="en-ES" dirty="0"/>
          </a:p>
        </p:txBody>
      </p:sp>
      <p:pic>
        <p:nvPicPr>
          <p:cNvPr id="4" name="Imagen 3">
            <a:extLst>
              <a:ext uri="{FF2B5EF4-FFF2-40B4-BE49-F238E27FC236}">
                <a16:creationId xmlns:a16="http://schemas.microsoft.com/office/drawing/2014/main" id="{EFC9F571-5D57-112C-2E8E-D921B289FE96}"/>
              </a:ext>
            </a:extLst>
          </p:cNvPr>
          <p:cNvPicPr>
            <a:picLocks noChangeAspect="1"/>
          </p:cNvPicPr>
          <p:nvPr/>
        </p:nvPicPr>
        <p:blipFill>
          <a:blip r:embed="rId2"/>
          <a:stretch>
            <a:fillRect/>
          </a:stretch>
        </p:blipFill>
        <p:spPr>
          <a:xfrm>
            <a:off x="910695" y="5445814"/>
            <a:ext cx="4548741" cy="651610"/>
          </a:xfrm>
          <a:prstGeom prst="rect">
            <a:avLst/>
          </a:prstGeom>
        </p:spPr>
      </p:pic>
    </p:spTree>
    <p:extLst>
      <p:ext uri="{BB962C8B-B14F-4D97-AF65-F5344CB8AC3E}">
        <p14:creationId xmlns:p14="http://schemas.microsoft.com/office/powerpoint/2010/main" val="3393572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Niveles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Hay </a:t>
            </a:r>
            <a:r>
              <a:rPr lang="en-US" sz="2000" dirty="0" err="1"/>
              <a:t>distintos</a:t>
            </a:r>
            <a:r>
              <a:rPr lang="en-US" sz="2000" dirty="0"/>
              <a:t> </a:t>
            </a:r>
            <a:r>
              <a:rPr lang="en-US" sz="2000" dirty="0" err="1"/>
              <a:t>niveles</a:t>
            </a:r>
            <a:r>
              <a:rPr lang="en-US" sz="2000" dirty="0"/>
              <a:t> de log:</a:t>
            </a:r>
          </a:p>
          <a:p>
            <a:pPr lvl="1"/>
            <a:r>
              <a:rPr lang="en-US" sz="1800" dirty="0"/>
              <a:t>Trace</a:t>
            </a:r>
          </a:p>
          <a:p>
            <a:pPr lvl="1"/>
            <a:r>
              <a:rPr lang="en-US" sz="1800" dirty="0"/>
              <a:t>Debug</a:t>
            </a:r>
          </a:p>
          <a:p>
            <a:pPr lvl="1"/>
            <a:r>
              <a:rPr lang="en-US" sz="1800" dirty="0"/>
              <a:t>Information</a:t>
            </a:r>
          </a:p>
          <a:p>
            <a:pPr lvl="1"/>
            <a:r>
              <a:rPr lang="en-US" sz="1800" dirty="0"/>
              <a:t>Warning</a:t>
            </a:r>
          </a:p>
          <a:p>
            <a:pPr lvl="1"/>
            <a:r>
              <a:rPr lang="en-US" sz="1800" dirty="0"/>
              <a:t>Error</a:t>
            </a:r>
          </a:p>
          <a:p>
            <a:pPr lvl="1"/>
            <a:r>
              <a:rPr lang="en-US" sz="1800" dirty="0"/>
              <a:t>Critical</a:t>
            </a:r>
          </a:p>
          <a:p>
            <a:r>
              <a:rPr lang="en-US" sz="2000" dirty="0"/>
              <a:t>Se </a:t>
            </a:r>
            <a:r>
              <a:rPr lang="en-US" sz="2000" dirty="0" err="1"/>
              <a:t>puede</a:t>
            </a:r>
            <a:r>
              <a:rPr lang="en-US" sz="2000" dirty="0"/>
              <a:t> </a:t>
            </a:r>
            <a:r>
              <a:rPr lang="en-US" sz="2000" dirty="0" err="1"/>
              <a:t>configurar</a:t>
            </a:r>
            <a:r>
              <a:rPr lang="en-US" sz="2000" dirty="0"/>
              <a:t> </a:t>
            </a:r>
            <a:r>
              <a:rPr lang="en-US" sz="2000" dirty="0" err="1"/>
              <a:t>el</a:t>
            </a:r>
            <a:r>
              <a:rPr lang="en-US" sz="2000" dirty="0"/>
              <a:t> </a:t>
            </a:r>
            <a:r>
              <a:rPr lang="en-US" sz="2000" dirty="0" err="1"/>
              <a:t>nivel</a:t>
            </a:r>
            <a:r>
              <a:rPr lang="en-US" sz="2000" dirty="0"/>
              <a:t> de log que </a:t>
            </a:r>
            <a:r>
              <a:rPr lang="en-US" sz="2000" dirty="0" err="1"/>
              <a:t>deseamos</a:t>
            </a:r>
            <a:r>
              <a:rPr lang="en-US" sz="2000" dirty="0"/>
              <a:t> registrar</a:t>
            </a:r>
          </a:p>
          <a:p>
            <a:r>
              <a:rPr lang="en-US" sz="2000" dirty="0" err="1"/>
              <a:t>También</a:t>
            </a:r>
            <a:r>
              <a:rPr lang="en-US" sz="2000" dirty="0"/>
              <a:t> es </a:t>
            </a:r>
            <a:r>
              <a:rPr lang="en-US" sz="2000" dirty="0" err="1"/>
              <a:t>posible</a:t>
            </a:r>
            <a:r>
              <a:rPr lang="en-US" sz="2000" dirty="0"/>
              <a:t> </a:t>
            </a:r>
            <a:r>
              <a:rPr lang="en-US" sz="2000" dirty="0" err="1"/>
              <a:t>configurar</a:t>
            </a:r>
            <a:r>
              <a:rPr lang="en-US" sz="2000" dirty="0"/>
              <a:t> </a:t>
            </a:r>
            <a:r>
              <a:rPr lang="en-US" sz="2000" dirty="0" err="1"/>
              <a:t>por</a:t>
            </a:r>
            <a:r>
              <a:rPr lang="en-US" sz="2000" dirty="0"/>
              <a:t> provider</a:t>
            </a:r>
            <a:endParaRPr lang="en-US" sz="1800" dirty="0"/>
          </a:p>
          <a:p>
            <a:endParaRPr lang="en-ES" dirty="0"/>
          </a:p>
        </p:txBody>
      </p:sp>
      <p:pic>
        <p:nvPicPr>
          <p:cNvPr id="9" name="Imagen 8">
            <a:extLst>
              <a:ext uri="{FF2B5EF4-FFF2-40B4-BE49-F238E27FC236}">
                <a16:creationId xmlns:a16="http://schemas.microsoft.com/office/drawing/2014/main" id="{FC475397-453B-B35F-10CF-5BA7C9E2C447}"/>
              </a:ext>
            </a:extLst>
          </p:cNvPr>
          <p:cNvPicPr>
            <a:picLocks noChangeAspect="1"/>
          </p:cNvPicPr>
          <p:nvPr/>
        </p:nvPicPr>
        <p:blipFill>
          <a:blip r:embed="rId2"/>
          <a:stretch>
            <a:fillRect/>
          </a:stretch>
        </p:blipFill>
        <p:spPr>
          <a:xfrm>
            <a:off x="5907439" y="2982431"/>
            <a:ext cx="5639587" cy="1867161"/>
          </a:xfrm>
          <a:prstGeom prst="rect">
            <a:avLst/>
          </a:prstGeom>
        </p:spPr>
      </p:pic>
    </p:spTree>
    <p:extLst>
      <p:ext uri="{BB962C8B-B14F-4D97-AF65-F5344CB8AC3E}">
        <p14:creationId xmlns:p14="http://schemas.microsoft.com/office/powerpoint/2010/main" val="1583304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Generar</a:t>
            </a:r>
            <a:r>
              <a:rPr lang="en-US" dirty="0"/>
              <a:t> logs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Se </a:t>
            </a:r>
            <a:r>
              <a:rPr lang="en-US" sz="2000" dirty="0" err="1"/>
              <a:t>crean</a:t>
            </a:r>
            <a:r>
              <a:rPr lang="en-US" sz="2000" dirty="0"/>
              <a:t> logs </a:t>
            </a:r>
            <a:r>
              <a:rPr lang="en-US" sz="2000" dirty="0" err="1"/>
              <a:t>inyectando</a:t>
            </a:r>
            <a:r>
              <a:rPr lang="en-US" sz="2000" dirty="0"/>
              <a:t> </a:t>
            </a:r>
            <a:r>
              <a:rPr lang="en-US" sz="2000" dirty="0" err="1"/>
              <a:t>ILogger</a:t>
            </a:r>
            <a:r>
              <a:rPr lang="en-US" sz="2000" dirty="0"/>
              <a:t> o </a:t>
            </a:r>
            <a:r>
              <a:rPr lang="en-US" sz="2000" dirty="0" err="1"/>
              <a:t>ILogger</a:t>
            </a:r>
            <a:r>
              <a:rPr lang="en-US" sz="2000" dirty="0"/>
              <a:t>&lt;</a:t>
            </a:r>
            <a:r>
              <a:rPr lang="en-US" sz="2000" dirty="0" err="1"/>
              <a:t>Categoria</a:t>
            </a:r>
            <a:r>
              <a:rPr lang="en-US" sz="2000" dirty="0"/>
              <a:t>&gt;</a:t>
            </a:r>
          </a:p>
          <a:p>
            <a:r>
              <a:rPr lang="en-US" sz="2000" dirty="0"/>
              <a:t>Se </a:t>
            </a:r>
            <a:r>
              <a:rPr lang="en-US" sz="2000" dirty="0" err="1"/>
              <a:t>suelen</a:t>
            </a:r>
            <a:r>
              <a:rPr lang="en-US" sz="2000" dirty="0"/>
              <a:t> </a:t>
            </a:r>
            <a:r>
              <a:rPr lang="en-US" sz="2000" dirty="0" err="1"/>
              <a:t>categorizar</a:t>
            </a:r>
            <a:r>
              <a:rPr lang="en-US" sz="2000" dirty="0"/>
              <a:t> </a:t>
            </a:r>
            <a:r>
              <a:rPr lang="en-US" sz="2000" dirty="0" err="1"/>
              <a:t>según</a:t>
            </a:r>
            <a:r>
              <a:rPr lang="en-US" sz="2000" dirty="0"/>
              <a:t> la </a:t>
            </a:r>
            <a:r>
              <a:rPr lang="en-US" sz="2000" dirty="0" err="1"/>
              <a:t>clase</a:t>
            </a:r>
            <a:r>
              <a:rPr lang="en-US" sz="2000" dirty="0"/>
              <a:t> </a:t>
            </a:r>
            <a:r>
              <a:rPr lang="en-US" sz="2000" dirty="0" err="1"/>
              <a:t>en</a:t>
            </a:r>
            <a:r>
              <a:rPr lang="en-US" sz="2000" dirty="0"/>
              <a:t> la que se </a:t>
            </a:r>
            <a:r>
              <a:rPr lang="en-US" sz="2000" dirty="0" err="1"/>
              <a:t>generan</a:t>
            </a:r>
            <a:endParaRPr lang="en-US" sz="2000" dirty="0"/>
          </a:p>
          <a:p>
            <a:r>
              <a:rPr lang="en-US" sz="2000" dirty="0" err="1"/>
              <a:t>También</a:t>
            </a:r>
            <a:r>
              <a:rPr lang="en-US" sz="2000" dirty="0"/>
              <a:t> se </a:t>
            </a:r>
            <a:r>
              <a:rPr lang="en-US" sz="2000" dirty="0" err="1"/>
              <a:t>puede</a:t>
            </a:r>
            <a:r>
              <a:rPr lang="en-US" sz="2000" dirty="0"/>
              <a:t> </a:t>
            </a:r>
            <a:r>
              <a:rPr lang="en-US" sz="2000" dirty="0" err="1"/>
              <a:t>inyectar</a:t>
            </a:r>
            <a:r>
              <a:rPr lang="en-US" sz="2000" dirty="0"/>
              <a:t> </a:t>
            </a:r>
            <a:r>
              <a:rPr lang="en-US" sz="2000" dirty="0" err="1"/>
              <a:t>ILoggerFactory</a:t>
            </a:r>
            <a:r>
              <a:rPr lang="en-US" sz="2000" dirty="0"/>
              <a:t> para </a:t>
            </a:r>
            <a:r>
              <a:rPr lang="en-US" sz="2000" dirty="0" err="1"/>
              <a:t>crear</a:t>
            </a:r>
            <a:r>
              <a:rPr lang="en-US" sz="2000" dirty="0"/>
              <a:t> un logger con un </a:t>
            </a:r>
            <a:r>
              <a:rPr lang="en-US" sz="2000" dirty="0" err="1"/>
              <a:t>nombre</a:t>
            </a:r>
            <a:r>
              <a:rPr lang="en-US" sz="2000" dirty="0"/>
              <a:t> de </a:t>
            </a:r>
            <a:r>
              <a:rPr lang="en-US" sz="2000" dirty="0" err="1"/>
              <a:t>categoría</a:t>
            </a:r>
            <a:r>
              <a:rPr lang="en-US" sz="2000" dirty="0"/>
              <a:t> </a:t>
            </a:r>
            <a:r>
              <a:rPr lang="en-US" sz="2000" dirty="0" err="1"/>
              <a:t>especifico</a:t>
            </a:r>
            <a:endParaRPr lang="en-US" sz="2000" dirty="0"/>
          </a:p>
          <a:p>
            <a:endParaRPr lang="en-US" sz="2000" dirty="0"/>
          </a:p>
          <a:p>
            <a:pPr marL="0" indent="0">
              <a:buNone/>
            </a:pPr>
            <a:endParaRPr lang="en-ES" dirty="0"/>
          </a:p>
        </p:txBody>
      </p:sp>
      <p:pic>
        <p:nvPicPr>
          <p:cNvPr id="9" name="Imagen 8">
            <a:extLst>
              <a:ext uri="{FF2B5EF4-FFF2-40B4-BE49-F238E27FC236}">
                <a16:creationId xmlns:a16="http://schemas.microsoft.com/office/drawing/2014/main" id="{19953411-7FD7-A077-B192-BAF9A21CE9B5}"/>
              </a:ext>
            </a:extLst>
          </p:cNvPr>
          <p:cNvPicPr>
            <a:picLocks noChangeAspect="1"/>
          </p:cNvPicPr>
          <p:nvPr/>
        </p:nvPicPr>
        <p:blipFill>
          <a:blip r:embed="rId2"/>
          <a:stretch>
            <a:fillRect/>
          </a:stretch>
        </p:blipFill>
        <p:spPr>
          <a:xfrm>
            <a:off x="6823788" y="2982431"/>
            <a:ext cx="2848373" cy="1095528"/>
          </a:xfrm>
          <a:prstGeom prst="rect">
            <a:avLst/>
          </a:prstGeom>
        </p:spPr>
      </p:pic>
      <p:pic>
        <p:nvPicPr>
          <p:cNvPr id="11" name="Imagen 10">
            <a:extLst>
              <a:ext uri="{FF2B5EF4-FFF2-40B4-BE49-F238E27FC236}">
                <a16:creationId xmlns:a16="http://schemas.microsoft.com/office/drawing/2014/main" id="{FD43D429-2C78-F1C1-367C-B6DCE10A6378}"/>
              </a:ext>
            </a:extLst>
          </p:cNvPr>
          <p:cNvPicPr>
            <a:picLocks noChangeAspect="1"/>
          </p:cNvPicPr>
          <p:nvPr/>
        </p:nvPicPr>
        <p:blipFill>
          <a:blip r:embed="rId3"/>
          <a:stretch>
            <a:fillRect/>
          </a:stretch>
        </p:blipFill>
        <p:spPr>
          <a:xfrm>
            <a:off x="910695" y="5351625"/>
            <a:ext cx="4753638" cy="905001"/>
          </a:xfrm>
          <a:prstGeom prst="rect">
            <a:avLst/>
          </a:prstGeom>
        </p:spPr>
      </p:pic>
    </p:spTree>
    <p:extLst>
      <p:ext uri="{BB962C8B-B14F-4D97-AF65-F5344CB8AC3E}">
        <p14:creationId xmlns:p14="http://schemas.microsoft.com/office/powerpoint/2010/main" val="1879533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configuraciones</a:t>
            </a:r>
            <a:r>
              <a:rPr lang="en-US" dirty="0"/>
              <a:t> y logging</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68926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Descripción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671705" cy="3114993"/>
          </a:xfrm>
        </p:spPr>
        <p:txBody>
          <a:bodyPr/>
          <a:lstStyle/>
          <a:p>
            <a:r>
              <a:rPr lang="en-US" sz="2000" dirty="0" err="1"/>
              <a:t>Basado</a:t>
            </a:r>
            <a:r>
              <a:rPr lang="en-US" sz="2000" dirty="0"/>
              <a:t> </a:t>
            </a:r>
            <a:r>
              <a:rPr lang="en-US" sz="2000" dirty="0" err="1"/>
              <a:t>en</a:t>
            </a:r>
            <a:r>
              <a:rPr lang="en-US" sz="2000" dirty="0"/>
              <a:t> </a:t>
            </a:r>
            <a:r>
              <a:rPr lang="en-US" sz="2000" dirty="0" err="1"/>
              <a:t>el</a:t>
            </a:r>
            <a:r>
              <a:rPr lang="en-US" sz="2000" dirty="0"/>
              <a:t> </a:t>
            </a:r>
            <a:r>
              <a:rPr lang="en-US" sz="2000" dirty="0" err="1"/>
              <a:t>estándar</a:t>
            </a:r>
            <a:r>
              <a:rPr lang="en-US" sz="2000" dirty="0"/>
              <a:t> </a:t>
            </a:r>
            <a:r>
              <a:rPr lang="en-US" sz="2000" dirty="0" err="1"/>
              <a:t>OpenApi</a:t>
            </a:r>
            <a:endParaRPr lang="en-US" sz="2000" dirty="0"/>
          </a:p>
          <a:p>
            <a:pPr lvl="1"/>
            <a:r>
              <a:rPr lang="en-US" sz="1400" dirty="0" err="1"/>
              <a:t>Diseñado</a:t>
            </a:r>
            <a:r>
              <a:rPr lang="en-US" sz="1400" dirty="0"/>
              <a:t> para </a:t>
            </a:r>
            <a:r>
              <a:rPr lang="en-US" sz="1400" dirty="0" err="1"/>
              <a:t>documentar</a:t>
            </a:r>
            <a:r>
              <a:rPr lang="en-US" sz="1400" dirty="0"/>
              <a:t> y </a:t>
            </a:r>
            <a:r>
              <a:rPr lang="en-US" sz="1400" dirty="0" err="1"/>
              <a:t>especificar</a:t>
            </a:r>
            <a:r>
              <a:rPr lang="en-US" sz="1400" dirty="0"/>
              <a:t> </a:t>
            </a:r>
            <a:r>
              <a:rPr lang="en-US" sz="1400" dirty="0" err="1"/>
              <a:t>los</a:t>
            </a:r>
            <a:r>
              <a:rPr lang="en-US" sz="1400" dirty="0"/>
              <a:t> endpoints de un API web </a:t>
            </a:r>
            <a:r>
              <a:rPr lang="en-US" sz="1400" dirty="0" err="1"/>
              <a:t>mediante</a:t>
            </a:r>
            <a:r>
              <a:rPr lang="en-US" sz="1400" dirty="0"/>
              <a:t> </a:t>
            </a:r>
            <a:r>
              <a:rPr lang="en-US" sz="1400" dirty="0" err="1"/>
              <a:t>ficheros</a:t>
            </a:r>
            <a:r>
              <a:rPr lang="en-US" sz="1400" dirty="0"/>
              <a:t> </a:t>
            </a:r>
            <a:r>
              <a:rPr lang="en-US" sz="1400" dirty="0" err="1"/>
              <a:t>json</a:t>
            </a:r>
            <a:endParaRPr lang="en-US" sz="1400" dirty="0"/>
          </a:p>
          <a:p>
            <a:r>
              <a:rPr lang="en-US" sz="2000" dirty="0" err="1"/>
              <a:t>Permite</a:t>
            </a:r>
            <a:r>
              <a:rPr lang="en-US" sz="2000" dirty="0"/>
              <a:t> </a:t>
            </a:r>
            <a:r>
              <a:rPr lang="en-US" sz="2000" dirty="0" err="1"/>
              <a:t>consumir</a:t>
            </a:r>
            <a:r>
              <a:rPr lang="en-US" sz="2000" dirty="0"/>
              <a:t> y </a:t>
            </a:r>
            <a:r>
              <a:rPr lang="en-US" sz="2000" dirty="0" err="1"/>
              <a:t>probar</a:t>
            </a:r>
            <a:r>
              <a:rPr lang="en-US" sz="2000" dirty="0"/>
              <a:t> </a:t>
            </a:r>
            <a:r>
              <a:rPr lang="en-US" sz="2000" dirty="0" err="1"/>
              <a:t>nuestro</a:t>
            </a:r>
            <a:r>
              <a:rPr lang="en-US" sz="2000" dirty="0"/>
              <a:t> </a:t>
            </a:r>
            <a:r>
              <a:rPr lang="en-US" sz="2000" dirty="0" err="1"/>
              <a:t>Api</a:t>
            </a:r>
            <a:r>
              <a:rPr lang="en-US" sz="2000" dirty="0"/>
              <a:t> </a:t>
            </a:r>
            <a:r>
              <a:rPr lang="en-US" sz="2000" dirty="0" err="1"/>
              <a:t>directamente</a:t>
            </a:r>
            <a:r>
              <a:rPr lang="en-US" sz="2000" dirty="0"/>
              <a:t> </a:t>
            </a:r>
            <a:r>
              <a:rPr lang="en-US" sz="2000" dirty="0" err="1"/>
              <a:t>desde</a:t>
            </a:r>
            <a:r>
              <a:rPr lang="en-US" sz="2000" dirty="0"/>
              <a:t> la web</a:t>
            </a:r>
          </a:p>
          <a:p>
            <a:pPr marL="0" indent="0">
              <a:buNone/>
            </a:pPr>
            <a:endParaRPr lang="en-ES" dirty="0"/>
          </a:p>
        </p:txBody>
      </p:sp>
      <p:pic>
        <p:nvPicPr>
          <p:cNvPr id="2" name="object 4">
            <a:extLst>
              <a:ext uri="{FF2B5EF4-FFF2-40B4-BE49-F238E27FC236}">
                <a16:creationId xmlns:a16="http://schemas.microsoft.com/office/drawing/2014/main" id="{AA01E70A-6ED6-EA8E-5B83-7C2421ACF273}"/>
              </a:ext>
            </a:extLst>
          </p:cNvPr>
          <p:cNvPicPr/>
          <p:nvPr/>
        </p:nvPicPr>
        <p:blipFill>
          <a:blip r:embed="rId2" cstate="print"/>
          <a:stretch>
            <a:fillRect/>
          </a:stretch>
        </p:blipFill>
        <p:spPr>
          <a:xfrm>
            <a:off x="910695" y="4062020"/>
            <a:ext cx="8647176" cy="2318004"/>
          </a:xfrm>
          <a:prstGeom prst="rect">
            <a:avLst/>
          </a:prstGeom>
        </p:spPr>
      </p:pic>
    </p:spTree>
    <p:extLst>
      <p:ext uri="{BB962C8B-B14F-4D97-AF65-F5344CB8AC3E}">
        <p14:creationId xmlns:p14="http://schemas.microsoft.com/office/powerpoint/2010/main" val="12130479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183819" cy="3114993"/>
          </a:xfrm>
        </p:spPr>
        <p:txBody>
          <a:bodyPr/>
          <a:lstStyle/>
          <a:p>
            <a:r>
              <a:rPr lang="en-US" sz="2000" dirty="0" err="1"/>
              <a:t>Existen</a:t>
            </a:r>
            <a:r>
              <a:rPr lang="en-US" sz="2000" dirty="0"/>
              <a:t> dos </a:t>
            </a:r>
            <a:r>
              <a:rPr lang="en-US" sz="2000" dirty="0" err="1"/>
              <a:t>librerías</a:t>
            </a:r>
            <a:r>
              <a:rPr lang="en-US" sz="2000" dirty="0"/>
              <a:t> para ASP.NET Core</a:t>
            </a:r>
          </a:p>
          <a:p>
            <a:pPr lvl="1"/>
            <a:r>
              <a:rPr lang="en-US" sz="1600" dirty="0" err="1"/>
              <a:t>Swashbuckle.AspNetCore</a:t>
            </a:r>
            <a:r>
              <a:rPr lang="en-US" sz="1600" dirty="0"/>
              <a:t> (</a:t>
            </a:r>
            <a:r>
              <a:rPr lang="en-US" sz="1600" dirty="0" err="1"/>
              <a:t>añadida</a:t>
            </a:r>
            <a:r>
              <a:rPr lang="en-US" sz="1600" dirty="0"/>
              <a:t> </a:t>
            </a:r>
            <a:r>
              <a:rPr lang="en-US" sz="1600" dirty="0" err="1"/>
              <a:t>por</a:t>
            </a:r>
            <a:r>
              <a:rPr lang="en-US" sz="1600" dirty="0"/>
              <a:t> </a:t>
            </a:r>
            <a:r>
              <a:rPr lang="en-US" sz="1600" dirty="0" err="1"/>
              <a:t>defecto</a:t>
            </a:r>
            <a:r>
              <a:rPr lang="en-US" sz="1600" dirty="0"/>
              <a:t> </a:t>
            </a:r>
            <a:r>
              <a:rPr lang="en-US" sz="1600" dirty="0" err="1"/>
              <a:t>en</a:t>
            </a:r>
            <a:r>
              <a:rPr lang="en-US" sz="1600" dirty="0"/>
              <a:t> la </a:t>
            </a:r>
            <a:r>
              <a:rPr lang="en-US" sz="1600" dirty="0" err="1"/>
              <a:t>plantilla</a:t>
            </a:r>
            <a:r>
              <a:rPr lang="en-US" sz="1600" dirty="0"/>
              <a:t> </a:t>
            </a:r>
            <a:r>
              <a:rPr lang="en-US" sz="1600" dirty="0" err="1"/>
              <a:t>webapi</a:t>
            </a:r>
            <a:r>
              <a:rPr lang="en-US" sz="1600" dirty="0"/>
              <a:t>)</a:t>
            </a:r>
          </a:p>
          <a:p>
            <a:pPr lvl="1"/>
            <a:r>
              <a:rPr lang="en-US" sz="1600" dirty="0" err="1"/>
              <a:t>Nswag.AspNetCore</a:t>
            </a:r>
            <a:r>
              <a:rPr lang="en-US" sz="1600" dirty="0"/>
              <a:t> (util para </a:t>
            </a:r>
            <a:r>
              <a:rPr lang="en-US" sz="1600" dirty="0" err="1"/>
              <a:t>autogenerar</a:t>
            </a:r>
            <a:r>
              <a:rPr lang="en-US" sz="1600" dirty="0"/>
              <a:t> </a:t>
            </a:r>
            <a:r>
              <a:rPr lang="en-US" sz="1600" dirty="0" err="1"/>
              <a:t>clientes</a:t>
            </a:r>
            <a:r>
              <a:rPr lang="en-US" sz="1600" dirty="0"/>
              <a:t>)</a:t>
            </a:r>
          </a:p>
          <a:p>
            <a:pPr marL="0" indent="0">
              <a:buNone/>
            </a:pPr>
            <a:endParaRPr lang="en-ES" dirty="0"/>
          </a:p>
        </p:txBody>
      </p:sp>
      <p:pic>
        <p:nvPicPr>
          <p:cNvPr id="5" name="Imagen 4">
            <a:extLst>
              <a:ext uri="{FF2B5EF4-FFF2-40B4-BE49-F238E27FC236}">
                <a16:creationId xmlns:a16="http://schemas.microsoft.com/office/drawing/2014/main" id="{403BF191-81ED-9B52-1280-4CA5837F1A1C}"/>
              </a:ext>
            </a:extLst>
          </p:cNvPr>
          <p:cNvPicPr>
            <a:picLocks noChangeAspect="1"/>
          </p:cNvPicPr>
          <p:nvPr/>
        </p:nvPicPr>
        <p:blipFill>
          <a:blip r:embed="rId2"/>
          <a:stretch>
            <a:fillRect/>
          </a:stretch>
        </p:blipFill>
        <p:spPr>
          <a:xfrm>
            <a:off x="5456504" y="2456096"/>
            <a:ext cx="6392167" cy="3172268"/>
          </a:xfrm>
          <a:prstGeom prst="rect">
            <a:avLst/>
          </a:prstGeom>
        </p:spPr>
      </p:pic>
    </p:spTree>
    <p:extLst>
      <p:ext uri="{BB962C8B-B14F-4D97-AF65-F5344CB8AC3E}">
        <p14:creationId xmlns:p14="http://schemas.microsoft.com/office/powerpoint/2010/main" val="1575295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4" y="2982431"/>
            <a:ext cx="10939183" cy="3114993"/>
          </a:xfrm>
        </p:spPr>
        <p:txBody>
          <a:bodyPr/>
          <a:lstStyle/>
          <a:p>
            <a:r>
              <a:rPr lang="en-US" sz="2000" dirty="0"/>
              <a:t>Se </a:t>
            </a:r>
            <a:r>
              <a:rPr lang="en-US" sz="2000" dirty="0" err="1"/>
              <a:t>pueden</a:t>
            </a:r>
            <a:r>
              <a:rPr lang="en-US" sz="2000" dirty="0"/>
              <a:t> </a:t>
            </a:r>
            <a:r>
              <a:rPr lang="en-US" sz="2000" dirty="0" err="1"/>
              <a:t>decorar</a:t>
            </a:r>
            <a:r>
              <a:rPr lang="en-US" sz="2000" dirty="0"/>
              <a:t> </a:t>
            </a:r>
            <a:r>
              <a:rPr lang="en-US" sz="2000" dirty="0" err="1"/>
              <a:t>los</a:t>
            </a:r>
            <a:r>
              <a:rPr lang="en-US" sz="2000" dirty="0"/>
              <a:t> endpoints para </a:t>
            </a:r>
            <a:r>
              <a:rPr lang="en-US" sz="2000" dirty="0" err="1"/>
              <a:t>mejorar</a:t>
            </a:r>
            <a:r>
              <a:rPr lang="en-US" sz="2000" dirty="0"/>
              <a:t> la </a:t>
            </a:r>
            <a:r>
              <a:rPr lang="en-US" sz="2000" dirty="0" err="1"/>
              <a:t>documentación</a:t>
            </a:r>
            <a:r>
              <a:rPr lang="en-US" sz="2000" dirty="0"/>
              <a:t> que genera swagger</a:t>
            </a:r>
          </a:p>
          <a:p>
            <a:r>
              <a:rPr lang="en-US" sz="2000" dirty="0"/>
              <a:t>Algo </a:t>
            </a:r>
            <a:r>
              <a:rPr lang="en-US" sz="2000" dirty="0" err="1"/>
              <a:t>muy</a:t>
            </a:r>
            <a:r>
              <a:rPr lang="en-US" sz="2000" dirty="0"/>
              <a:t> </a:t>
            </a:r>
            <a:r>
              <a:rPr lang="en-US" sz="2000" dirty="0" err="1"/>
              <a:t>común</a:t>
            </a:r>
            <a:r>
              <a:rPr lang="en-US" sz="2000" dirty="0"/>
              <a:t> es </a:t>
            </a:r>
            <a:r>
              <a:rPr lang="en-US" sz="2000" dirty="0" err="1"/>
              <a:t>emplear</a:t>
            </a:r>
            <a:r>
              <a:rPr lang="en-US" sz="2000" dirty="0"/>
              <a:t> “Produces” para </a:t>
            </a:r>
            <a:r>
              <a:rPr lang="en-US" sz="2000" dirty="0" err="1"/>
              <a:t>documentar</a:t>
            </a:r>
            <a:r>
              <a:rPr lang="en-US" sz="2000" dirty="0"/>
              <a:t> </a:t>
            </a:r>
            <a:r>
              <a:rPr lang="en-US" sz="2000" dirty="0" err="1"/>
              <a:t>estados</a:t>
            </a:r>
            <a:r>
              <a:rPr lang="en-US" sz="2000" dirty="0"/>
              <a:t> HTTP y </a:t>
            </a:r>
            <a:r>
              <a:rPr lang="en-US" sz="2000" dirty="0" err="1"/>
              <a:t>modelos</a:t>
            </a:r>
            <a:r>
              <a:rPr lang="en-US" sz="2000" dirty="0"/>
              <a:t> de </a:t>
            </a:r>
            <a:r>
              <a:rPr lang="en-US" sz="2000" dirty="0" err="1"/>
              <a:t>datos</a:t>
            </a:r>
            <a:endParaRPr lang="en-US" sz="2000" dirty="0"/>
          </a:p>
          <a:p>
            <a:pPr marL="0" indent="0">
              <a:buNone/>
            </a:pPr>
            <a:endParaRPr lang="en-ES" dirty="0"/>
          </a:p>
        </p:txBody>
      </p:sp>
      <p:pic>
        <p:nvPicPr>
          <p:cNvPr id="17" name="Imagen 16">
            <a:extLst>
              <a:ext uri="{FF2B5EF4-FFF2-40B4-BE49-F238E27FC236}">
                <a16:creationId xmlns:a16="http://schemas.microsoft.com/office/drawing/2014/main" id="{406BB07F-8563-B69D-F2CC-9F2036BB31A9}"/>
              </a:ext>
            </a:extLst>
          </p:cNvPr>
          <p:cNvPicPr>
            <a:picLocks noChangeAspect="1"/>
          </p:cNvPicPr>
          <p:nvPr/>
        </p:nvPicPr>
        <p:blipFill>
          <a:blip r:embed="rId2"/>
          <a:stretch>
            <a:fillRect/>
          </a:stretch>
        </p:blipFill>
        <p:spPr>
          <a:xfrm>
            <a:off x="2844863" y="4041003"/>
            <a:ext cx="4239217" cy="2572109"/>
          </a:xfrm>
          <a:prstGeom prst="rect">
            <a:avLst/>
          </a:prstGeom>
        </p:spPr>
      </p:pic>
      <p:pic>
        <p:nvPicPr>
          <p:cNvPr id="19" name="Imagen 18">
            <a:extLst>
              <a:ext uri="{FF2B5EF4-FFF2-40B4-BE49-F238E27FC236}">
                <a16:creationId xmlns:a16="http://schemas.microsoft.com/office/drawing/2014/main" id="{DBDCE4F3-3DD3-BE36-2D0D-CD9A6B3CA73E}"/>
              </a:ext>
            </a:extLst>
          </p:cNvPr>
          <p:cNvPicPr>
            <a:picLocks noChangeAspect="1"/>
          </p:cNvPicPr>
          <p:nvPr/>
        </p:nvPicPr>
        <p:blipFill>
          <a:blip r:embed="rId3"/>
          <a:stretch>
            <a:fillRect/>
          </a:stretch>
        </p:blipFill>
        <p:spPr>
          <a:xfrm>
            <a:off x="7238048" y="3947697"/>
            <a:ext cx="3074553" cy="2665415"/>
          </a:xfrm>
          <a:prstGeom prst="rect">
            <a:avLst/>
          </a:prstGeom>
        </p:spPr>
      </p:pic>
    </p:spTree>
    <p:extLst>
      <p:ext uri="{BB962C8B-B14F-4D97-AF65-F5344CB8AC3E}">
        <p14:creationId xmlns:p14="http://schemas.microsoft.com/office/powerpoint/2010/main" val="2119661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3.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3125</TotalTime>
  <Words>7726</Words>
  <Application>Microsoft Office PowerPoint</Application>
  <PresentationFormat>Widescreen</PresentationFormat>
  <Paragraphs>1186</Paragraphs>
  <Slides>169</Slides>
  <Notes>7</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169</vt:i4>
      </vt:variant>
    </vt:vector>
  </HeadingPairs>
  <TitlesOfParts>
    <vt:vector size="186" baseType="lpstr">
      <vt:lpstr>Montserrat</vt:lpstr>
      <vt:lpstr>Montserrat ExtraBold</vt:lpstr>
      <vt:lpstr>Montserrat Light</vt:lpstr>
      <vt:lpstr>Montserrat Bold</vt:lpstr>
      <vt:lpstr>Arial</vt:lpstr>
      <vt:lpstr>Open Sans Light</vt:lpstr>
      <vt:lpstr>Graphik</vt:lpstr>
      <vt:lpstr>Calibri</vt:lpstr>
      <vt:lpstr>Montserrat Medium</vt:lpstr>
      <vt:lpstr>Montserrat SemiBold</vt:lpstr>
      <vt:lpstr>Plain Concepts Info</vt:lpstr>
      <vt:lpstr>Plain Concepts Info (Spanish)</vt:lpstr>
      <vt:lpstr>Events</vt:lpstr>
      <vt:lpstr>Projects</vt:lpstr>
      <vt:lpstr>1_Plain Concepts Info</vt:lpstr>
      <vt:lpstr>Plain Concepts Info</vt:lpstr>
      <vt:lpstr>Plain Concepts Master</vt:lpstr>
      <vt:lpstr>Fundamentos .NET 6 </vt:lpstr>
      <vt:lpstr>PowerPoint Presentation</vt:lpstr>
      <vt:lpstr>PowerPoint Presentation</vt:lpstr>
      <vt:lpstr>PowerPoint Presentation</vt:lpstr>
      <vt:lpstr>PowerPoint Presentation</vt:lpstr>
      <vt:lpstr>PowerPoint Presentation</vt:lpstr>
      <vt:lpstr>PowerPoint Presentation</vt:lpstr>
      <vt:lpstr>¡Hola!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Códigos de estado HTTP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Daniel García Rubio</cp:lastModifiedBy>
  <cp:revision>8</cp:revision>
  <dcterms:created xsi:type="dcterms:W3CDTF">2018-02-28T02:57:44Z</dcterms:created>
  <dcterms:modified xsi:type="dcterms:W3CDTF">2022-09-26T21:37:45Z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